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13"/>
    <p:sldId id="257" r:id="rId14"/>
    <p:sldId id="258" r:id="rId15"/>
    <p:sldId id="259" r:id="rId16"/>
    <p:sldId id="260" r:id="rId17"/>
    <p:sldId id="261" r:id="rId18"/>
    <p:sldId id="262" r:id="rId19"/>
    <p:sldId id="263" r:id="rId20"/>
    <p:sldId id="264" r:id="rId21"/>
    <p:sldId id="265" r:id="rId22"/>
    <p:sldId id="266" r:id="rId23"/>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Poppins Light" charset="1" panose="02000000000000000000"/>
      <p:regular r:id="rId10"/>
    </p:embeddedFont>
    <p:embeddedFont>
      <p:font typeface="Poppins Light Bold" charset="1" panose="02000000000000000000"/>
      <p:regular r:id="rId11"/>
    </p:embeddedFont>
    <p:embeddedFont>
      <p:font typeface="Poppins Bold" charset="1" panose="02000000000000000000"/>
      <p:regular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slides/slide1.xml" Type="http://schemas.openxmlformats.org/officeDocument/2006/relationships/slide"/><Relationship Id="rId14" Target="slides/slide2.xml" Type="http://schemas.openxmlformats.org/officeDocument/2006/relationships/slide"/><Relationship Id="rId15" Target="slides/slide3.xml" Type="http://schemas.openxmlformats.org/officeDocument/2006/relationships/slide"/><Relationship Id="rId16" Target="slides/slide4.xml" Type="http://schemas.openxmlformats.org/officeDocument/2006/relationships/slide"/><Relationship Id="rId17" Target="slides/slide5.xml" Type="http://schemas.openxmlformats.org/officeDocument/2006/relationships/slide"/><Relationship Id="rId18" Target="slides/slide6.xml" Type="http://schemas.openxmlformats.org/officeDocument/2006/relationships/slide"/><Relationship Id="rId19" Target="slides/slide7.xml" Type="http://schemas.openxmlformats.org/officeDocument/2006/relationships/slide"/><Relationship Id="rId2" Target="presProps.xml" Type="http://schemas.openxmlformats.org/officeDocument/2006/relationships/presProps"/><Relationship Id="rId20" Target="slides/slide8.xml" Type="http://schemas.openxmlformats.org/officeDocument/2006/relationships/slide"/><Relationship Id="rId21" Target="slides/slide9.xml" Type="http://schemas.openxmlformats.org/officeDocument/2006/relationships/slide"/><Relationship Id="rId22" Target="slides/slide10.xml" Type="http://schemas.openxmlformats.org/officeDocument/2006/relationships/slide"/><Relationship Id="rId23" Target="slides/slide11.xml" Type="http://schemas.openxmlformats.org/officeDocument/2006/relationships/slide"/><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13" Target="../media/image12.svg" Type="http://schemas.openxmlformats.org/officeDocument/2006/relationships/image"/><Relationship Id="rId14" Target="../media/image13.png" Type="http://schemas.openxmlformats.org/officeDocument/2006/relationships/image"/><Relationship Id="rId15" Target="../media/image14.svg" Type="http://schemas.openxmlformats.org/officeDocument/2006/relationships/image"/><Relationship Id="rId16" Target="../media/image15.png" Type="http://schemas.openxmlformats.org/officeDocument/2006/relationships/image"/><Relationship Id="rId17" Target="../media/image16.svg" Type="http://schemas.openxmlformats.org/officeDocument/2006/relationships/image"/><Relationship Id="rId18" Target="../media/image17.png" Type="http://schemas.openxmlformats.org/officeDocument/2006/relationships/image"/><Relationship Id="rId19" Target="../media/image18.svg" Type="http://schemas.openxmlformats.org/officeDocument/2006/relationships/image"/><Relationship Id="rId2" Target="../media/image1.png" Type="http://schemas.openxmlformats.org/officeDocument/2006/relationships/image"/><Relationship Id="rId20" Target="../media/image19.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2.png" Type="http://schemas.openxmlformats.org/officeDocument/2006/relationships/image"/><Relationship Id="rId3" Target="../media/image23.svg" Type="http://schemas.openxmlformats.org/officeDocument/2006/relationships/image"/><Relationship Id="rId4" Target="../media/image31.png" Type="http://schemas.openxmlformats.org/officeDocument/2006/relationships/image"/><Relationship Id="rId5" Target="../media/image32.svg" Type="http://schemas.openxmlformats.org/officeDocument/2006/relationships/image"/><Relationship Id="rId6" Target="../media/image26.png" Type="http://schemas.openxmlformats.org/officeDocument/2006/relationships/image"/><Relationship Id="rId7" Target="../media/image27.svg" Type="http://schemas.openxmlformats.org/officeDocument/2006/relationships/image"/><Relationship Id="rId8" Target="../media/image28.png" Type="http://schemas.openxmlformats.org/officeDocument/2006/relationships/image"/><Relationship Id="rId9" Target="../media/image29.svg" Type="http://schemas.openxmlformats.org/officeDocument/2006/relationships/image"/></Relationships>
</file>

<file path=ppt/slides/_rels/slide1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2.png" Type="http://schemas.openxmlformats.org/officeDocument/2006/relationships/image"/><Relationship Id="rId3" Target="../media/image23.svg" Type="http://schemas.openxmlformats.org/officeDocument/2006/relationships/image"/><Relationship Id="rId4" Target="../media/image26.png" Type="http://schemas.openxmlformats.org/officeDocument/2006/relationships/image"/><Relationship Id="rId5" Target="../media/image27.sv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7.png" Type="http://schemas.openxmlformats.org/officeDocument/2006/relationships/image"/><Relationship Id="rId3" Target="../media/image18.sv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 Id="rId6" Target="../media/image20.png" Type="http://schemas.openxmlformats.org/officeDocument/2006/relationships/image"/><Relationship Id="rId7" Target="../media/image21.svg" Type="http://schemas.openxmlformats.org/officeDocument/2006/relationships/image"/><Relationship Id="rId8" Target="../media/image3.png" Type="http://schemas.openxmlformats.org/officeDocument/2006/relationships/image"/><Relationship Id="rId9" Target="../media/image4.sv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2.png" Type="http://schemas.openxmlformats.org/officeDocument/2006/relationships/image"/><Relationship Id="rId3" Target="../media/image23.svg" Type="http://schemas.openxmlformats.org/officeDocument/2006/relationships/image"/><Relationship Id="rId4" Target="../media/image24.png" Type="http://schemas.openxmlformats.org/officeDocument/2006/relationships/image"/><Relationship Id="rId5" Target="../media/image25.svg" Type="http://schemas.openxmlformats.org/officeDocument/2006/relationships/image"/><Relationship Id="rId6" Target="../media/image26.png" Type="http://schemas.openxmlformats.org/officeDocument/2006/relationships/image"/><Relationship Id="rId7" Target="../media/image27.svg" Type="http://schemas.openxmlformats.org/officeDocument/2006/relationships/image"/><Relationship Id="rId8" Target="../media/image28.png" Type="http://schemas.openxmlformats.org/officeDocument/2006/relationships/image"/><Relationship Id="rId9" Target="../media/image29.sv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0.pn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2.png" Type="http://schemas.openxmlformats.org/officeDocument/2006/relationships/image"/><Relationship Id="rId3" Target="../media/image23.svg" Type="http://schemas.openxmlformats.org/officeDocument/2006/relationships/image"/><Relationship Id="rId4" Target="../media/image31.png" Type="http://schemas.openxmlformats.org/officeDocument/2006/relationships/image"/><Relationship Id="rId5" Target="../media/image32.svg" Type="http://schemas.openxmlformats.org/officeDocument/2006/relationships/image"/><Relationship Id="rId6" Target="../media/image26.png" Type="http://schemas.openxmlformats.org/officeDocument/2006/relationships/image"/><Relationship Id="rId7" Target="../media/image27.svg" Type="http://schemas.openxmlformats.org/officeDocument/2006/relationships/image"/><Relationship Id="rId8" Target="../media/image28.png" Type="http://schemas.openxmlformats.org/officeDocument/2006/relationships/image"/><Relationship Id="rId9" Target="../media/image29.svg" Type="http://schemas.openxmlformats.org/officeDocument/2006/relationships/image"/></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4F4F4"/>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5315835" y="5475137"/>
            <a:ext cx="1817046" cy="1902666"/>
          </a:xfrm>
          <a:prstGeom prst="rect">
            <a:avLst/>
          </a:prstGeom>
        </p:spPr>
      </p:pic>
      <p:grpSp>
        <p:nvGrpSpPr>
          <p:cNvPr name="Group 3" id="3"/>
          <p:cNvGrpSpPr/>
          <p:nvPr/>
        </p:nvGrpSpPr>
        <p:grpSpPr>
          <a:xfrm rot="0">
            <a:off x="10767075" y="3534286"/>
            <a:ext cx="1880497" cy="1880497"/>
            <a:chOff x="0" y="0"/>
            <a:chExt cx="1913890" cy="1913890"/>
          </a:xfrm>
        </p:grpSpPr>
        <p:sp>
          <p:nvSpPr>
            <p:cNvPr name="Freeform 4" id="4"/>
            <p:cNvSpPr/>
            <p:nvPr/>
          </p:nvSpPr>
          <p:spPr>
            <a:xfrm>
              <a:off x="0" y="0"/>
              <a:ext cx="1913890" cy="1913890"/>
            </a:xfrm>
            <a:custGeom>
              <a:avLst/>
              <a:gdLst/>
              <a:ahLst/>
              <a:cxnLst/>
              <a:rect r="r" b="b" t="t" l="l"/>
              <a:pathLst>
                <a:path h="1913890" w="1913890">
                  <a:moveTo>
                    <a:pt x="0" y="0"/>
                  </a:moveTo>
                  <a:lnTo>
                    <a:pt x="1913890" y="0"/>
                  </a:lnTo>
                  <a:lnTo>
                    <a:pt x="1913890" y="1913890"/>
                  </a:lnTo>
                  <a:lnTo>
                    <a:pt x="0" y="1913890"/>
                  </a:lnTo>
                  <a:close/>
                </a:path>
              </a:pathLst>
            </a:custGeom>
            <a:solidFill>
              <a:srgbClr val="225750"/>
            </a:solidFill>
          </p:spPr>
        </p:sp>
      </p:grpSp>
      <p:grpSp>
        <p:nvGrpSpPr>
          <p:cNvPr name="Group 5" id="5"/>
          <p:cNvGrpSpPr/>
          <p:nvPr/>
        </p:nvGrpSpPr>
        <p:grpSpPr>
          <a:xfrm rot="0">
            <a:off x="10773831" y="7377803"/>
            <a:ext cx="1880497" cy="1880497"/>
            <a:chOff x="0" y="0"/>
            <a:chExt cx="1913890" cy="1913890"/>
          </a:xfrm>
        </p:grpSpPr>
        <p:sp>
          <p:nvSpPr>
            <p:cNvPr name="Freeform 6" id="6"/>
            <p:cNvSpPr/>
            <p:nvPr/>
          </p:nvSpPr>
          <p:spPr>
            <a:xfrm>
              <a:off x="0" y="0"/>
              <a:ext cx="1913890" cy="1913890"/>
            </a:xfrm>
            <a:custGeom>
              <a:avLst/>
              <a:gdLst/>
              <a:ahLst/>
              <a:cxnLst/>
              <a:rect r="r" b="b" t="t" l="l"/>
              <a:pathLst>
                <a:path h="1913890" w="1913890">
                  <a:moveTo>
                    <a:pt x="0" y="0"/>
                  </a:moveTo>
                  <a:lnTo>
                    <a:pt x="1913890" y="0"/>
                  </a:lnTo>
                  <a:lnTo>
                    <a:pt x="1913890" y="1913890"/>
                  </a:lnTo>
                  <a:lnTo>
                    <a:pt x="0" y="1913890"/>
                  </a:lnTo>
                  <a:close/>
                </a:path>
              </a:pathLst>
            </a:custGeom>
            <a:solidFill>
              <a:srgbClr val="57B6A5"/>
            </a:solidFill>
          </p:spPr>
        </p:sp>
      </p:grpSp>
      <p:grpSp>
        <p:nvGrpSpPr>
          <p:cNvPr name="Group 7" id="7"/>
          <p:cNvGrpSpPr/>
          <p:nvPr/>
        </p:nvGrpSpPr>
        <p:grpSpPr>
          <a:xfrm rot="0">
            <a:off x="12654328" y="1654182"/>
            <a:ext cx="1880497" cy="1880497"/>
            <a:chOff x="0" y="0"/>
            <a:chExt cx="1913890" cy="1913890"/>
          </a:xfrm>
        </p:grpSpPr>
        <p:sp>
          <p:nvSpPr>
            <p:cNvPr name="Freeform 8" id="8"/>
            <p:cNvSpPr/>
            <p:nvPr/>
          </p:nvSpPr>
          <p:spPr>
            <a:xfrm>
              <a:off x="0" y="0"/>
              <a:ext cx="1913890" cy="1913890"/>
            </a:xfrm>
            <a:custGeom>
              <a:avLst/>
              <a:gdLst/>
              <a:ahLst/>
              <a:cxnLst/>
              <a:rect r="r" b="b" t="t" l="l"/>
              <a:pathLst>
                <a:path h="1913890" w="1913890">
                  <a:moveTo>
                    <a:pt x="0" y="0"/>
                  </a:moveTo>
                  <a:lnTo>
                    <a:pt x="1913890" y="0"/>
                  </a:lnTo>
                  <a:lnTo>
                    <a:pt x="1913890" y="1913890"/>
                  </a:lnTo>
                  <a:lnTo>
                    <a:pt x="0" y="1913890"/>
                  </a:lnTo>
                  <a:close/>
                </a:path>
              </a:pathLst>
            </a:custGeom>
            <a:solidFill>
              <a:srgbClr val="57B6A5"/>
            </a:solidFill>
          </p:spPr>
        </p:sp>
      </p:grpSp>
      <p:grpSp>
        <p:nvGrpSpPr>
          <p:cNvPr name="Group 9" id="9"/>
          <p:cNvGrpSpPr/>
          <p:nvPr/>
        </p:nvGrpSpPr>
        <p:grpSpPr>
          <a:xfrm rot="-10800000">
            <a:off x="15304751" y="5475137"/>
            <a:ext cx="951333" cy="1880497"/>
            <a:chOff x="0" y="0"/>
            <a:chExt cx="968227" cy="1913890"/>
          </a:xfrm>
        </p:grpSpPr>
        <p:sp>
          <p:nvSpPr>
            <p:cNvPr name="Freeform 10" id="10"/>
            <p:cNvSpPr/>
            <p:nvPr/>
          </p:nvSpPr>
          <p:spPr>
            <a:xfrm>
              <a:off x="0" y="0"/>
              <a:ext cx="968226" cy="1913890"/>
            </a:xfrm>
            <a:custGeom>
              <a:avLst/>
              <a:gdLst/>
              <a:ahLst/>
              <a:cxnLst/>
              <a:rect r="r" b="b" t="t" l="l"/>
              <a:pathLst>
                <a:path h="1913890" w="968226">
                  <a:moveTo>
                    <a:pt x="0" y="0"/>
                  </a:moveTo>
                  <a:lnTo>
                    <a:pt x="968226" y="0"/>
                  </a:lnTo>
                  <a:lnTo>
                    <a:pt x="968226" y="1913890"/>
                  </a:lnTo>
                  <a:lnTo>
                    <a:pt x="0" y="1913890"/>
                  </a:lnTo>
                  <a:close/>
                </a:path>
              </a:pathLst>
            </a:custGeom>
            <a:solidFill>
              <a:srgbClr val="2B8978"/>
            </a:solidFill>
          </p:spPr>
        </p:sp>
      </p:grpSp>
      <p:grpSp>
        <p:nvGrpSpPr>
          <p:cNvPr name="Group 11" id="11"/>
          <p:cNvGrpSpPr/>
          <p:nvPr/>
        </p:nvGrpSpPr>
        <p:grpSpPr>
          <a:xfrm rot="-10800000">
            <a:off x="14375587" y="5475137"/>
            <a:ext cx="951333" cy="1880497"/>
            <a:chOff x="0" y="0"/>
            <a:chExt cx="968227" cy="1913890"/>
          </a:xfrm>
        </p:grpSpPr>
        <p:sp>
          <p:nvSpPr>
            <p:cNvPr name="Freeform 12" id="12"/>
            <p:cNvSpPr/>
            <p:nvPr/>
          </p:nvSpPr>
          <p:spPr>
            <a:xfrm>
              <a:off x="0" y="0"/>
              <a:ext cx="968226" cy="1913890"/>
            </a:xfrm>
            <a:custGeom>
              <a:avLst/>
              <a:gdLst/>
              <a:ahLst/>
              <a:cxnLst/>
              <a:rect r="r" b="b" t="t" l="l"/>
              <a:pathLst>
                <a:path h="1913890" w="968226">
                  <a:moveTo>
                    <a:pt x="0" y="0"/>
                  </a:moveTo>
                  <a:lnTo>
                    <a:pt x="968226" y="0"/>
                  </a:lnTo>
                  <a:lnTo>
                    <a:pt x="968226" y="1913890"/>
                  </a:lnTo>
                  <a:lnTo>
                    <a:pt x="0" y="1913890"/>
                  </a:lnTo>
                  <a:close/>
                </a:path>
              </a:pathLst>
            </a:custGeom>
            <a:solidFill>
              <a:srgbClr val="225750"/>
            </a:solidFill>
          </p:spPr>
        </p:sp>
      </p:grpSp>
      <p:pic>
        <p:nvPicPr>
          <p:cNvPr name="Picture 13" id="1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2654328" y="732739"/>
            <a:ext cx="1880497" cy="921443"/>
          </a:xfrm>
          <a:prstGeom prst="rect">
            <a:avLst/>
          </a:prstGeom>
        </p:spPr>
      </p:pic>
      <p:sp>
        <p:nvSpPr>
          <p:cNvPr name="AutoShape 14" id="14"/>
          <p:cNvSpPr/>
          <p:nvPr/>
        </p:nvSpPr>
        <p:spPr>
          <a:xfrm rot="0">
            <a:off x="1166373" y="9248775"/>
            <a:ext cx="17121627" cy="0"/>
          </a:xfrm>
          <a:prstGeom prst="line">
            <a:avLst/>
          </a:prstGeom>
          <a:ln cap="rnd" w="9525">
            <a:solidFill>
              <a:srgbClr val="000000"/>
            </a:solidFill>
            <a:prstDash val="solid"/>
            <a:headEnd type="none" len="sm" w="sm"/>
            <a:tailEnd type="none" len="sm" w="sm"/>
          </a:ln>
        </p:spPr>
      </p:sp>
      <p:grpSp>
        <p:nvGrpSpPr>
          <p:cNvPr name="Group 15" id="15"/>
          <p:cNvGrpSpPr/>
          <p:nvPr/>
        </p:nvGrpSpPr>
        <p:grpSpPr>
          <a:xfrm rot="0">
            <a:off x="12654328" y="1654182"/>
            <a:ext cx="1883511" cy="1880497"/>
            <a:chOff x="0" y="0"/>
            <a:chExt cx="6350000" cy="6339840"/>
          </a:xfrm>
        </p:grpSpPr>
        <p:sp>
          <p:nvSpPr>
            <p:cNvPr name="Freeform 16" id="16"/>
            <p:cNvSpPr/>
            <p:nvPr/>
          </p:nvSpPr>
          <p:spPr>
            <a:xfrm>
              <a:off x="0" y="0"/>
              <a:ext cx="6350000" cy="6339840"/>
            </a:xfrm>
            <a:custGeom>
              <a:avLst/>
              <a:gdLst/>
              <a:ahLst/>
              <a:cxnLst/>
              <a:rect r="r" b="b" t="t" l="l"/>
              <a:pathLst>
                <a:path h="6339840" w="6350000">
                  <a:moveTo>
                    <a:pt x="6350000" y="6339840"/>
                  </a:moveTo>
                  <a:lnTo>
                    <a:pt x="0" y="6339840"/>
                  </a:lnTo>
                  <a:lnTo>
                    <a:pt x="0" y="0"/>
                  </a:lnTo>
                  <a:lnTo>
                    <a:pt x="6350000" y="6339840"/>
                  </a:lnTo>
                  <a:close/>
                </a:path>
              </a:pathLst>
            </a:custGeom>
            <a:solidFill>
              <a:srgbClr val="299288"/>
            </a:solidFill>
          </p:spPr>
        </p:sp>
      </p:grpSp>
      <p:pic>
        <p:nvPicPr>
          <p:cNvPr name="Picture 17" id="17"/>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11155930" y="5475137"/>
            <a:ext cx="1056497" cy="1880497"/>
          </a:xfrm>
          <a:prstGeom prst="rect">
            <a:avLst/>
          </a:prstGeom>
        </p:spPr>
      </p:pic>
      <p:pic>
        <p:nvPicPr>
          <p:cNvPr name="Picture 18" id="18"/>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0">
            <a:off x="14375587" y="7355634"/>
            <a:ext cx="1904830" cy="1897904"/>
          </a:xfrm>
          <a:prstGeom prst="rect">
            <a:avLst/>
          </a:prstGeom>
        </p:spPr>
      </p:pic>
      <p:grpSp>
        <p:nvGrpSpPr>
          <p:cNvPr name="Group 19" id="19"/>
          <p:cNvGrpSpPr/>
          <p:nvPr/>
        </p:nvGrpSpPr>
        <p:grpSpPr>
          <a:xfrm rot="0">
            <a:off x="10980025" y="7619843"/>
            <a:ext cx="1498924" cy="1506300"/>
            <a:chOff x="0" y="0"/>
            <a:chExt cx="1998566" cy="2008401"/>
          </a:xfrm>
        </p:grpSpPr>
        <p:pic>
          <p:nvPicPr>
            <p:cNvPr name="Picture 20" id="20"/>
            <p:cNvPicPr>
              <a:picLocks noChangeAspect="true"/>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0" t="0" r="0" b="0"/>
            <a:stretch>
              <a:fillRect/>
            </a:stretch>
          </p:blipFill>
          <p:spPr>
            <a:xfrm flipH="false" flipV="false" rot="0">
              <a:off x="0" y="1460695"/>
              <a:ext cx="1255158" cy="547705"/>
            </a:xfrm>
            <a:prstGeom prst="rect">
              <a:avLst/>
            </a:prstGeom>
          </p:spPr>
        </p:pic>
        <p:pic>
          <p:nvPicPr>
            <p:cNvPr name="Picture 21" id="21"/>
            <p:cNvPicPr>
              <a:picLocks noChangeAspect="true"/>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0" t="0" r="0" b="0"/>
            <a:stretch>
              <a:fillRect/>
            </a:stretch>
          </p:blipFill>
          <p:spPr>
            <a:xfrm flipH="false" flipV="false" rot="0">
              <a:off x="0" y="0"/>
              <a:ext cx="1255158" cy="547705"/>
            </a:xfrm>
            <a:prstGeom prst="rect">
              <a:avLst/>
            </a:prstGeom>
          </p:spPr>
        </p:pic>
        <p:pic>
          <p:nvPicPr>
            <p:cNvPr name="Picture 22" id="22"/>
            <p:cNvPicPr>
              <a:picLocks noChangeAspect="true"/>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0" t="0" r="0" b="0"/>
            <a:stretch>
              <a:fillRect/>
            </a:stretch>
          </p:blipFill>
          <p:spPr>
            <a:xfrm flipH="false" flipV="false" rot="0">
              <a:off x="743408" y="730348"/>
              <a:ext cx="1255158" cy="547705"/>
            </a:xfrm>
            <a:prstGeom prst="rect">
              <a:avLst/>
            </a:prstGeom>
          </p:spPr>
        </p:pic>
      </p:grpSp>
      <p:pic>
        <p:nvPicPr>
          <p:cNvPr name="Picture 23" id="23"/>
          <p:cNvPicPr>
            <a:picLocks noChangeAspect="true"/>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l="0" t="0" r="0" b="0"/>
          <a:stretch>
            <a:fillRect/>
          </a:stretch>
        </p:blipFill>
        <p:spPr>
          <a:xfrm flipH="false" flipV="false" rot="0">
            <a:off x="14537838" y="1774161"/>
            <a:ext cx="1686520" cy="1760125"/>
          </a:xfrm>
          <a:prstGeom prst="rect">
            <a:avLst/>
          </a:prstGeom>
        </p:spPr>
      </p:pic>
      <p:pic>
        <p:nvPicPr>
          <p:cNvPr name="Picture 24" id="24"/>
          <p:cNvPicPr>
            <a:picLocks noChangeAspect="true"/>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l="0" t="0" r="0" b="0"/>
          <a:stretch>
            <a:fillRect/>
          </a:stretch>
        </p:blipFill>
        <p:spPr>
          <a:xfrm flipH="false" flipV="false" rot="0">
            <a:off x="10889407" y="1654575"/>
            <a:ext cx="1589543" cy="1880104"/>
          </a:xfrm>
          <a:prstGeom prst="rect">
            <a:avLst/>
          </a:prstGeom>
        </p:spPr>
      </p:pic>
      <p:pic>
        <p:nvPicPr>
          <p:cNvPr name="Picture 25" id="25"/>
          <p:cNvPicPr>
            <a:picLocks noChangeAspect="true"/>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l="0" t="0" r="0" b="0"/>
          <a:stretch>
            <a:fillRect/>
          </a:stretch>
        </p:blipFill>
        <p:spPr>
          <a:xfrm flipH="false" flipV="false" rot="0">
            <a:off x="12654328" y="5306419"/>
            <a:ext cx="1691534" cy="2049215"/>
          </a:xfrm>
          <a:prstGeom prst="rect">
            <a:avLst/>
          </a:prstGeom>
        </p:spPr>
      </p:pic>
      <p:pic>
        <p:nvPicPr>
          <p:cNvPr name="Picture 26" id="26"/>
          <p:cNvPicPr>
            <a:picLocks noChangeAspect="true"/>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l="0" t="0" r="0" b="0"/>
          <a:stretch>
            <a:fillRect/>
          </a:stretch>
        </p:blipFill>
        <p:spPr>
          <a:xfrm flipH="false" flipV="false" rot="0">
            <a:off x="14534825" y="3534679"/>
            <a:ext cx="1520613" cy="1940458"/>
          </a:xfrm>
          <a:prstGeom prst="rect">
            <a:avLst/>
          </a:prstGeom>
        </p:spPr>
      </p:pic>
      <p:pic>
        <p:nvPicPr>
          <p:cNvPr name="Picture 27" id="27"/>
          <p:cNvPicPr>
            <a:picLocks noChangeAspect="true"/>
          </p:cNvPicPr>
          <p:nvPr/>
        </p:nvPicPr>
        <p:blipFill>
          <a:blip r:embed="rId20"/>
          <a:srcRect l="0" t="0" r="0" b="0"/>
          <a:stretch>
            <a:fillRect/>
          </a:stretch>
        </p:blipFill>
        <p:spPr>
          <a:xfrm flipH="false" flipV="false" rot="0">
            <a:off x="1324281" y="1126786"/>
            <a:ext cx="2686686" cy="975168"/>
          </a:xfrm>
          <a:prstGeom prst="rect">
            <a:avLst/>
          </a:prstGeom>
        </p:spPr>
      </p:pic>
      <p:sp>
        <p:nvSpPr>
          <p:cNvPr name="TextBox 28" id="28"/>
          <p:cNvSpPr txBox="true"/>
          <p:nvPr/>
        </p:nvSpPr>
        <p:spPr>
          <a:xfrm rot="0">
            <a:off x="1267131" y="2524022"/>
            <a:ext cx="8616192" cy="5057775"/>
          </a:xfrm>
          <a:prstGeom prst="rect">
            <a:avLst/>
          </a:prstGeom>
        </p:spPr>
        <p:txBody>
          <a:bodyPr anchor="t" rtlCol="false" tIns="0" lIns="0" bIns="0" rIns="0">
            <a:spAutoFit/>
          </a:bodyPr>
          <a:lstStyle/>
          <a:p>
            <a:pPr>
              <a:lnSpc>
                <a:spcPts val="6600"/>
              </a:lnSpc>
            </a:pPr>
            <a:r>
              <a:rPr lang="en-US" sz="6000" spc="90">
                <a:solidFill>
                  <a:srgbClr val="19486A"/>
                </a:solidFill>
                <a:latin typeface="Poppins Bold"/>
              </a:rPr>
              <a:t>HOW TO REDUCE OUR CARBON FOOTPRINT</a:t>
            </a:r>
          </a:p>
          <a:p>
            <a:pPr>
              <a:lnSpc>
                <a:spcPts val="6600"/>
              </a:lnSpc>
            </a:pPr>
            <a:r>
              <a:rPr lang="en-US" sz="6000" spc="90">
                <a:solidFill>
                  <a:srgbClr val="19486A"/>
                </a:solidFill>
                <a:latin typeface="Poppins Bold"/>
              </a:rPr>
              <a:t>in the OR,</a:t>
            </a:r>
          </a:p>
          <a:p>
            <a:pPr>
              <a:lnSpc>
                <a:spcPts val="6600"/>
              </a:lnSpc>
            </a:pPr>
            <a:r>
              <a:rPr lang="en-US" sz="6000" spc="90">
                <a:solidFill>
                  <a:srgbClr val="19486A"/>
                </a:solidFill>
                <a:latin typeface="Poppins Bold"/>
              </a:rPr>
              <a:t>in the hospital,</a:t>
            </a:r>
          </a:p>
          <a:p>
            <a:pPr>
              <a:lnSpc>
                <a:spcPts val="6600"/>
              </a:lnSpc>
            </a:pPr>
            <a:r>
              <a:rPr lang="en-US" sz="6000" spc="90">
                <a:solidFill>
                  <a:srgbClr val="19486A"/>
                </a:solidFill>
                <a:latin typeface="Poppins Bold"/>
              </a:rPr>
              <a:t>on the planet? </a:t>
            </a:r>
          </a:p>
        </p:txBody>
      </p:sp>
      <p:sp>
        <p:nvSpPr>
          <p:cNvPr name="TextBox 29" id="29"/>
          <p:cNvSpPr txBox="true"/>
          <p:nvPr/>
        </p:nvSpPr>
        <p:spPr>
          <a:xfrm rot="0">
            <a:off x="1267131" y="7948397"/>
            <a:ext cx="7162998" cy="525480"/>
          </a:xfrm>
          <a:prstGeom prst="rect">
            <a:avLst/>
          </a:prstGeom>
        </p:spPr>
        <p:txBody>
          <a:bodyPr anchor="t" rtlCol="false" tIns="0" lIns="0" bIns="0" rIns="0">
            <a:spAutoFit/>
          </a:bodyPr>
          <a:lstStyle/>
          <a:p>
            <a:pPr>
              <a:lnSpc>
                <a:spcPts val="4228"/>
              </a:lnSpc>
              <a:spcBef>
                <a:spcPct val="0"/>
              </a:spcBef>
            </a:pPr>
            <a:r>
              <a:rPr lang="en-US" sz="3020" spc="45">
                <a:solidFill>
                  <a:srgbClr val="19486A"/>
                </a:solidFill>
                <a:latin typeface="Poppins Light Bold"/>
              </a:rPr>
              <a:t>A Tool-kit for beginners</a:t>
            </a:r>
          </a:p>
        </p:txBody>
      </p:sp>
      <p:sp>
        <p:nvSpPr>
          <p:cNvPr name="TextBox 30" id="30"/>
          <p:cNvSpPr txBox="true"/>
          <p:nvPr/>
        </p:nvSpPr>
        <p:spPr>
          <a:xfrm rot="0">
            <a:off x="861384" y="9353550"/>
            <a:ext cx="16565233" cy="611505"/>
          </a:xfrm>
          <a:prstGeom prst="rect">
            <a:avLst/>
          </a:prstGeom>
        </p:spPr>
        <p:txBody>
          <a:bodyPr anchor="t" rtlCol="false" tIns="0" lIns="0" bIns="0" rIns="0">
            <a:spAutoFit/>
          </a:bodyPr>
          <a:lstStyle/>
          <a:p>
            <a:pPr algn="ctr">
              <a:lnSpc>
                <a:spcPts val="2520"/>
              </a:lnSpc>
              <a:spcBef>
                <a:spcPct val="0"/>
              </a:spcBef>
            </a:pPr>
            <a:r>
              <a:rPr lang="en-US" sz="1800">
                <a:solidFill>
                  <a:srgbClr val="19486A"/>
                </a:solidFill>
                <a:latin typeface="Poppins Light"/>
              </a:rPr>
              <a:t>Pierre Albaladejo, Helene Beloeil, Luca Brazzi, Benjamin Drenger, Kathleen Ferguson, Gordana Jovanovic, Anna Malisiova, Sinikka Münte, Jane Muret, Jean Claude Pauchard, Tom Pierce</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225750"/>
        </a:solidFill>
      </p:bgPr>
    </p:bg>
    <p:spTree>
      <p:nvGrpSpPr>
        <p:cNvPr id="1" name=""/>
        <p:cNvGrpSpPr/>
        <p:nvPr/>
      </p:nvGrpSpPr>
      <p:grpSpPr>
        <a:xfrm>
          <a:off x="0" y="0"/>
          <a:ext cx="0" cy="0"/>
          <a:chOff x="0" y="0"/>
          <a:chExt cx="0" cy="0"/>
        </a:xfrm>
      </p:grpSpPr>
      <p:sp>
        <p:nvSpPr>
          <p:cNvPr name="AutoShape 2" id="2"/>
          <p:cNvSpPr/>
          <p:nvPr/>
        </p:nvSpPr>
        <p:spPr>
          <a:xfrm rot="0">
            <a:off x="-141635" y="9248775"/>
            <a:ext cx="12144332" cy="0"/>
          </a:xfrm>
          <a:prstGeom prst="line">
            <a:avLst/>
          </a:prstGeom>
          <a:ln cap="rnd" w="9525">
            <a:solidFill>
              <a:srgbClr val="F4F4F4"/>
            </a:solidFill>
            <a:prstDash val="solid"/>
            <a:headEnd type="none" len="sm" w="sm"/>
            <a:tailEnd type="none" len="sm" w="sm"/>
          </a:ln>
        </p:spPr>
      </p:sp>
      <p:sp>
        <p:nvSpPr>
          <p:cNvPr name="TextBox 3" id="3"/>
          <p:cNvSpPr txBox="true"/>
          <p:nvPr/>
        </p:nvSpPr>
        <p:spPr>
          <a:xfrm rot="0">
            <a:off x="12180305" y="9067800"/>
            <a:ext cx="5078995" cy="266700"/>
          </a:xfrm>
          <a:prstGeom prst="rect">
            <a:avLst/>
          </a:prstGeom>
        </p:spPr>
        <p:txBody>
          <a:bodyPr anchor="t" rtlCol="false" tIns="0" lIns="0" bIns="0" rIns="0">
            <a:spAutoFit/>
          </a:bodyPr>
          <a:lstStyle/>
          <a:p>
            <a:pPr algn="r">
              <a:lnSpc>
                <a:spcPts val="2100"/>
              </a:lnSpc>
              <a:spcBef>
                <a:spcPct val="0"/>
              </a:spcBef>
            </a:pPr>
            <a:r>
              <a:rPr lang="en-US" sz="1500">
                <a:solidFill>
                  <a:srgbClr val="F4F4F4"/>
                </a:solidFill>
                <a:latin typeface="Poppins Light"/>
              </a:rPr>
              <a:t>ESAIC</a:t>
            </a:r>
          </a:p>
        </p:txBody>
      </p:sp>
      <p:sp>
        <p:nvSpPr>
          <p:cNvPr name="TextBox 4" id="4"/>
          <p:cNvSpPr txBox="true"/>
          <p:nvPr/>
        </p:nvSpPr>
        <p:spPr>
          <a:xfrm rot="0">
            <a:off x="1288981" y="1358370"/>
            <a:ext cx="4501853" cy="1764665"/>
          </a:xfrm>
          <a:prstGeom prst="rect">
            <a:avLst/>
          </a:prstGeom>
        </p:spPr>
        <p:txBody>
          <a:bodyPr anchor="t" rtlCol="false" tIns="0" lIns="0" bIns="0" rIns="0">
            <a:spAutoFit/>
          </a:bodyPr>
          <a:lstStyle/>
          <a:p>
            <a:pPr>
              <a:lnSpc>
                <a:spcPts val="7000"/>
              </a:lnSpc>
            </a:pPr>
            <a:r>
              <a:rPr lang="en-US" sz="5600" spc="84">
                <a:solidFill>
                  <a:srgbClr val="F4F4F4"/>
                </a:solidFill>
                <a:latin typeface="Poppins Bold"/>
              </a:rPr>
              <a:t>Personal behaviour</a:t>
            </a:r>
          </a:p>
        </p:txBody>
      </p:sp>
      <p:grpSp>
        <p:nvGrpSpPr>
          <p:cNvPr name="Group 5" id="5"/>
          <p:cNvGrpSpPr/>
          <p:nvPr/>
        </p:nvGrpSpPr>
        <p:grpSpPr>
          <a:xfrm rot="0">
            <a:off x="1288981" y="3518667"/>
            <a:ext cx="6357960" cy="2651700"/>
            <a:chOff x="0" y="0"/>
            <a:chExt cx="8477280" cy="3535600"/>
          </a:xfrm>
        </p:grpSpPr>
        <p:sp>
          <p:nvSpPr>
            <p:cNvPr name="AutoShape 6" id="6"/>
            <p:cNvSpPr/>
            <p:nvPr/>
          </p:nvSpPr>
          <p:spPr>
            <a:xfrm rot="0">
              <a:off x="0" y="0"/>
              <a:ext cx="3267866" cy="0"/>
            </a:xfrm>
            <a:prstGeom prst="line">
              <a:avLst/>
            </a:prstGeom>
            <a:ln cap="rnd" w="38100">
              <a:solidFill>
                <a:srgbClr val="F4F4F4"/>
              </a:solidFill>
              <a:prstDash val="solid"/>
              <a:headEnd type="none" len="sm" w="sm"/>
              <a:tailEnd type="none" len="sm" w="sm"/>
            </a:ln>
          </p:spPr>
        </p:sp>
        <p:sp>
          <p:nvSpPr>
            <p:cNvPr name="TextBox 7" id="7"/>
            <p:cNvSpPr txBox="true"/>
            <p:nvPr/>
          </p:nvSpPr>
          <p:spPr>
            <a:xfrm rot="0">
              <a:off x="0" y="239470"/>
              <a:ext cx="5691900" cy="622723"/>
            </a:xfrm>
            <a:prstGeom prst="rect">
              <a:avLst/>
            </a:prstGeom>
          </p:spPr>
          <p:txBody>
            <a:bodyPr anchor="t" rtlCol="false" tIns="0" lIns="0" bIns="0" rIns="0">
              <a:spAutoFit/>
            </a:bodyPr>
            <a:lstStyle/>
            <a:p>
              <a:pPr algn="l" marL="0" indent="0" lvl="0">
                <a:lnSpc>
                  <a:spcPts val="3919"/>
                </a:lnSpc>
                <a:spcBef>
                  <a:spcPct val="0"/>
                </a:spcBef>
              </a:pPr>
              <a:r>
                <a:rPr lang="en-US" sz="2800">
                  <a:solidFill>
                    <a:srgbClr val="F4F4F4"/>
                  </a:solidFill>
                  <a:latin typeface="Poppins Bold"/>
                </a:rPr>
                <a:t>Food/beverages:</a:t>
              </a:r>
            </a:p>
          </p:txBody>
        </p:sp>
        <p:sp>
          <p:nvSpPr>
            <p:cNvPr name="TextBox 8" id="8"/>
            <p:cNvSpPr txBox="true"/>
            <p:nvPr/>
          </p:nvSpPr>
          <p:spPr>
            <a:xfrm rot="0">
              <a:off x="0" y="884480"/>
              <a:ext cx="8477280" cy="2651120"/>
            </a:xfrm>
            <a:prstGeom prst="rect">
              <a:avLst/>
            </a:prstGeom>
          </p:spPr>
          <p:txBody>
            <a:bodyPr anchor="t" rtlCol="false" tIns="0" lIns="0" bIns="0" rIns="0">
              <a:spAutoFit/>
            </a:bodyPr>
            <a:lstStyle/>
            <a:p>
              <a:pPr marL="404842" indent="-202421" lvl="1">
                <a:lnSpc>
                  <a:spcPts val="2625"/>
                </a:lnSpc>
                <a:buFont typeface="Arial"/>
                <a:buChar char="•"/>
              </a:pPr>
              <a:r>
                <a:rPr lang="en-US" sz="1875">
                  <a:solidFill>
                    <a:srgbClr val="F4F4F4"/>
                  </a:solidFill>
                  <a:latin typeface="Poppins Light"/>
                </a:rPr>
                <a:t>Use a reusable mug for coffee / tea</a:t>
              </a:r>
            </a:p>
            <a:p>
              <a:pPr marL="404842" indent="-202421" lvl="1">
                <a:lnSpc>
                  <a:spcPts val="2625"/>
                </a:lnSpc>
                <a:buFont typeface="Arial"/>
                <a:buChar char="•"/>
              </a:pPr>
              <a:r>
                <a:rPr lang="en-US" sz="1875">
                  <a:solidFill>
                    <a:srgbClr val="F4F4F4"/>
                  </a:solidFill>
                  <a:latin typeface="Poppins Light"/>
                </a:rPr>
                <a:t>Refuse plastic silverware and dishes at work</a:t>
              </a:r>
            </a:p>
            <a:p>
              <a:pPr marL="404842" indent="-202421" lvl="1">
                <a:lnSpc>
                  <a:spcPts val="2625"/>
                </a:lnSpc>
                <a:buFont typeface="Arial"/>
                <a:buChar char="•"/>
              </a:pPr>
              <a:r>
                <a:rPr lang="en-US" sz="1875">
                  <a:solidFill>
                    <a:srgbClr val="F4F4F4"/>
                  </a:solidFill>
                  <a:latin typeface="Poppins Light"/>
                </a:rPr>
                <a:t>Promote organic and local food in reusable dishes</a:t>
              </a:r>
            </a:p>
            <a:p>
              <a:pPr marL="404842" indent="-202421" lvl="1">
                <a:lnSpc>
                  <a:spcPts val="2625"/>
                </a:lnSpc>
                <a:buFont typeface="Arial"/>
                <a:buChar char="•"/>
              </a:pPr>
              <a:r>
                <a:rPr lang="en-US" sz="1875">
                  <a:solidFill>
                    <a:srgbClr val="F4F4F4"/>
                  </a:solidFill>
                  <a:latin typeface="Poppins Light"/>
                </a:rPr>
                <a:t>Eliminate plastic bottles</a:t>
              </a:r>
            </a:p>
            <a:p>
              <a:pPr algn="l" marL="404842" indent="-202421" lvl="1">
                <a:lnSpc>
                  <a:spcPts val="2625"/>
                </a:lnSpc>
                <a:buFont typeface="Arial"/>
                <a:buChar char="•"/>
              </a:pPr>
              <a:r>
                <a:rPr lang="en-US" sz="1875">
                  <a:solidFill>
                    <a:srgbClr val="F4F4F4"/>
                  </a:solidFill>
                  <a:latin typeface="Poppins Light"/>
                </a:rPr>
                <a:t>Reusable and washable glasses for patients and yourself</a:t>
              </a:r>
            </a:p>
          </p:txBody>
        </p:sp>
      </p:grpSp>
      <p:grpSp>
        <p:nvGrpSpPr>
          <p:cNvPr name="Group 9" id="9"/>
          <p:cNvGrpSpPr/>
          <p:nvPr/>
        </p:nvGrpSpPr>
        <p:grpSpPr>
          <a:xfrm rot="0">
            <a:off x="1288981" y="6717096"/>
            <a:ext cx="6357960" cy="1984950"/>
            <a:chOff x="0" y="0"/>
            <a:chExt cx="8477280" cy="2646600"/>
          </a:xfrm>
        </p:grpSpPr>
        <p:sp>
          <p:nvSpPr>
            <p:cNvPr name="AutoShape 10" id="10"/>
            <p:cNvSpPr/>
            <p:nvPr/>
          </p:nvSpPr>
          <p:spPr>
            <a:xfrm rot="0">
              <a:off x="0" y="0"/>
              <a:ext cx="3267866" cy="0"/>
            </a:xfrm>
            <a:prstGeom prst="line">
              <a:avLst/>
            </a:prstGeom>
            <a:ln cap="rnd" w="38100">
              <a:solidFill>
                <a:srgbClr val="F4F4F4"/>
              </a:solidFill>
              <a:prstDash val="solid"/>
              <a:headEnd type="none" len="sm" w="sm"/>
              <a:tailEnd type="none" len="sm" w="sm"/>
            </a:ln>
          </p:spPr>
        </p:sp>
        <p:sp>
          <p:nvSpPr>
            <p:cNvPr name="TextBox 11" id="11"/>
            <p:cNvSpPr txBox="true"/>
            <p:nvPr/>
          </p:nvSpPr>
          <p:spPr>
            <a:xfrm rot="0">
              <a:off x="0" y="239470"/>
              <a:ext cx="5691900" cy="622723"/>
            </a:xfrm>
            <a:prstGeom prst="rect">
              <a:avLst/>
            </a:prstGeom>
          </p:spPr>
          <p:txBody>
            <a:bodyPr anchor="t" rtlCol="false" tIns="0" lIns="0" bIns="0" rIns="0">
              <a:spAutoFit/>
            </a:bodyPr>
            <a:lstStyle/>
            <a:p>
              <a:pPr algn="l" marL="0" indent="0" lvl="0">
                <a:lnSpc>
                  <a:spcPts val="3919"/>
                </a:lnSpc>
                <a:spcBef>
                  <a:spcPct val="0"/>
                </a:spcBef>
              </a:pPr>
              <a:r>
                <a:rPr lang="en-US" sz="2800">
                  <a:solidFill>
                    <a:srgbClr val="F4F4F4"/>
                  </a:solidFill>
                  <a:latin typeface="Poppins Bold"/>
                </a:rPr>
                <a:t>Be e-green:</a:t>
              </a:r>
            </a:p>
          </p:txBody>
        </p:sp>
        <p:sp>
          <p:nvSpPr>
            <p:cNvPr name="TextBox 12" id="12"/>
            <p:cNvSpPr txBox="true"/>
            <p:nvPr/>
          </p:nvSpPr>
          <p:spPr>
            <a:xfrm rot="0">
              <a:off x="0" y="884480"/>
              <a:ext cx="8477280" cy="1762120"/>
            </a:xfrm>
            <a:prstGeom prst="rect">
              <a:avLst/>
            </a:prstGeom>
          </p:spPr>
          <p:txBody>
            <a:bodyPr anchor="t" rtlCol="false" tIns="0" lIns="0" bIns="0" rIns="0">
              <a:spAutoFit/>
            </a:bodyPr>
            <a:lstStyle/>
            <a:p>
              <a:pPr marL="404842" indent="-202421" lvl="1">
                <a:lnSpc>
                  <a:spcPts val="2625"/>
                </a:lnSpc>
                <a:buFont typeface="Arial"/>
                <a:buChar char="•"/>
              </a:pPr>
              <a:r>
                <a:rPr lang="en-US" sz="1875">
                  <a:solidFill>
                    <a:srgbClr val="F4F4F4"/>
                  </a:solidFill>
                  <a:latin typeface="Poppins Light"/>
                </a:rPr>
                <a:t>Promote green-transportation for meetings (train, not plane)</a:t>
              </a:r>
            </a:p>
            <a:p>
              <a:pPr marL="404842" indent="-202421" lvl="1">
                <a:lnSpc>
                  <a:spcPts val="2625"/>
                </a:lnSpc>
                <a:buFont typeface="Arial"/>
                <a:buChar char="•"/>
              </a:pPr>
              <a:r>
                <a:rPr lang="en-US" sz="1875">
                  <a:solidFill>
                    <a:srgbClr val="F4F4F4"/>
                  </a:solidFill>
                  <a:latin typeface="Poppins Light"/>
                </a:rPr>
                <a:t>More audio-video conferences</a:t>
              </a:r>
            </a:p>
            <a:p>
              <a:pPr algn="l" marL="404842" indent="-202421" lvl="1">
                <a:lnSpc>
                  <a:spcPts val="2625"/>
                </a:lnSpc>
                <a:buFont typeface="Arial"/>
                <a:buChar char="•"/>
              </a:pPr>
              <a:r>
                <a:rPr lang="en-US" sz="1875">
                  <a:solidFill>
                    <a:srgbClr val="F4F4F4"/>
                  </a:solidFill>
                  <a:latin typeface="Poppins Light"/>
                </a:rPr>
                <a:t>Stop emails to all (0.21g of CO2 /email)</a:t>
              </a:r>
            </a:p>
          </p:txBody>
        </p:sp>
      </p:grpSp>
      <p:grpSp>
        <p:nvGrpSpPr>
          <p:cNvPr name="Group 13" id="13"/>
          <p:cNvGrpSpPr/>
          <p:nvPr/>
        </p:nvGrpSpPr>
        <p:grpSpPr>
          <a:xfrm rot="0">
            <a:off x="8401904" y="1954671"/>
            <a:ext cx="8407106" cy="1831625"/>
            <a:chOff x="0" y="0"/>
            <a:chExt cx="11209475" cy="2442167"/>
          </a:xfrm>
        </p:grpSpPr>
        <p:sp>
          <p:nvSpPr>
            <p:cNvPr name="AutoShape 14" id="14"/>
            <p:cNvSpPr/>
            <p:nvPr/>
          </p:nvSpPr>
          <p:spPr>
            <a:xfrm rot="0">
              <a:off x="0" y="0"/>
              <a:ext cx="3267866" cy="0"/>
            </a:xfrm>
            <a:prstGeom prst="line">
              <a:avLst/>
            </a:prstGeom>
            <a:ln cap="rnd" w="38100">
              <a:solidFill>
                <a:srgbClr val="F4F4F4"/>
              </a:solidFill>
              <a:prstDash val="solid"/>
              <a:headEnd type="none" len="sm" w="sm"/>
              <a:tailEnd type="none" len="sm" w="sm"/>
            </a:ln>
          </p:spPr>
        </p:sp>
        <p:sp>
          <p:nvSpPr>
            <p:cNvPr name="TextBox 15" id="15"/>
            <p:cNvSpPr txBox="true"/>
            <p:nvPr/>
          </p:nvSpPr>
          <p:spPr>
            <a:xfrm rot="0">
              <a:off x="0" y="239470"/>
              <a:ext cx="11209475" cy="1283123"/>
            </a:xfrm>
            <a:prstGeom prst="rect">
              <a:avLst/>
            </a:prstGeom>
          </p:spPr>
          <p:txBody>
            <a:bodyPr anchor="t" rtlCol="false" tIns="0" lIns="0" bIns="0" rIns="0">
              <a:spAutoFit/>
            </a:bodyPr>
            <a:lstStyle/>
            <a:p>
              <a:pPr algn="l" marL="0" indent="0" lvl="0">
                <a:lnSpc>
                  <a:spcPts val="3919"/>
                </a:lnSpc>
                <a:spcBef>
                  <a:spcPct val="0"/>
                </a:spcBef>
              </a:pPr>
              <a:r>
                <a:rPr lang="en-US" sz="2800">
                  <a:solidFill>
                    <a:srgbClr val="F4F4F4"/>
                  </a:solidFill>
                  <a:latin typeface="Poppins Bold"/>
                </a:rPr>
                <a:t>When attending a national or international conference:</a:t>
              </a:r>
            </a:p>
          </p:txBody>
        </p:sp>
        <p:sp>
          <p:nvSpPr>
            <p:cNvPr name="TextBox 16" id="16"/>
            <p:cNvSpPr txBox="true"/>
            <p:nvPr/>
          </p:nvSpPr>
          <p:spPr>
            <a:xfrm rot="0">
              <a:off x="0" y="1569046"/>
              <a:ext cx="8477280" cy="873120"/>
            </a:xfrm>
            <a:prstGeom prst="rect">
              <a:avLst/>
            </a:prstGeom>
          </p:spPr>
          <p:txBody>
            <a:bodyPr anchor="t" rtlCol="false" tIns="0" lIns="0" bIns="0" rIns="0">
              <a:spAutoFit/>
            </a:bodyPr>
            <a:lstStyle/>
            <a:p>
              <a:pPr marL="404842" indent="-202421" lvl="1">
                <a:lnSpc>
                  <a:spcPts val="2625"/>
                </a:lnSpc>
                <a:buFont typeface="Arial"/>
                <a:buChar char="•"/>
              </a:pPr>
              <a:r>
                <a:rPr lang="en-US" sz="1875">
                  <a:solidFill>
                    <a:srgbClr val="F4F4F4"/>
                  </a:solidFill>
                  <a:latin typeface="Poppins Light"/>
                </a:rPr>
                <a:t>Refuse flyers and plastic goodies</a:t>
              </a:r>
            </a:p>
            <a:p>
              <a:pPr algn="l" marL="404842" indent="-202421" lvl="1">
                <a:lnSpc>
                  <a:spcPts val="2625"/>
                </a:lnSpc>
                <a:buFont typeface="Arial"/>
                <a:buChar char="•"/>
              </a:pPr>
              <a:r>
                <a:rPr lang="en-US" sz="1875">
                  <a:solidFill>
                    <a:srgbClr val="F4F4F4"/>
                  </a:solidFill>
                  <a:latin typeface="Poppins Light"/>
                </a:rPr>
                <a:t>Refuse single-use badge holders</a:t>
              </a:r>
            </a:p>
          </p:txBody>
        </p:sp>
      </p:grpSp>
      <p:grpSp>
        <p:nvGrpSpPr>
          <p:cNvPr name="Group 17" id="17"/>
          <p:cNvGrpSpPr/>
          <p:nvPr/>
        </p:nvGrpSpPr>
        <p:grpSpPr>
          <a:xfrm rot="0">
            <a:off x="8401904" y="4309630"/>
            <a:ext cx="6357960" cy="1318200"/>
            <a:chOff x="0" y="0"/>
            <a:chExt cx="8477280" cy="1757600"/>
          </a:xfrm>
        </p:grpSpPr>
        <p:sp>
          <p:nvSpPr>
            <p:cNvPr name="AutoShape 18" id="18"/>
            <p:cNvSpPr/>
            <p:nvPr/>
          </p:nvSpPr>
          <p:spPr>
            <a:xfrm rot="0">
              <a:off x="0" y="0"/>
              <a:ext cx="3267866" cy="0"/>
            </a:xfrm>
            <a:prstGeom prst="line">
              <a:avLst/>
            </a:prstGeom>
            <a:ln cap="rnd" w="38100">
              <a:solidFill>
                <a:srgbClr val="F4F4F4"/>
              </a:solidFill>
              <a:prstDash val="solid"/>
              <a:headEnd type="none" len="sm" w="sm"/>
              <a:tailEnd type="none" len="sm" w="sm"/>
            </a:ln>
          </p:spPr>
        </p:sp>
        <p:sp>
          <p:nvSpPr>
            <p:cNvPr name="TextBox 19" id="19"/>
            <p:cNvSpPr txBox="true"/>
            <p:nvPr/>
          </p:nvSpPr>
          <p:spPr>
            <a:xfrm rot="0">
              <a:off x="0" y="239470"/>
              <a:ext cx="5691900" cy="622723"/>
            </a:xfrm>
            <a:prstGeom prst="rect">
              <a:avLst/>
            </a:prstGeom>
          </p:spPr>
          <p:txBody>
            <a:bodyPr anchor="t" rtlCol="false" tIns="0" lIns="0" bIns="0" rIns="0">
              <a:spAutoFit/>
            </a:bodyPr>
            <a:lstStyle/>
            <a:p>
              <a:pPr algn="l" marL="0" indent="0" lvl="0">
                <a:lnSpc>
                  <a:spcPts val="3919"/>
                </a:lnSpc>
                <a:spcBef>
                  <a:spcPct val="0"/>
                </a:spcBef>
              </a:pPr>
              <a:r>
                <a:rPr lang="en-US" sz="2800">
                  <a:solidFill>
                    <a:srgbClr val="F4F4F4"/>
                  </a:solidFill>
                  <a:latin typeface="Poppins Bold"/>
                </a:rPr>
                <a:t>Transportation:</a:t>
              </a:r>
            </a:p>
          </p:txBody>
        </p:sp>
        <p:sp>
          <p:nvSpPr>
            <p:cNvPr name="TextBox 20" id="20"/>
            <p:cNvSpPr txBox="true"/>
            <p:nvPr/>
          </p:nvSpPr>
          <p:spPr>
            <a:xfrm rot="0">
              <a:off x="0" y="884480"/>
              <a:ext cx="8477280" cy="873120"/>
            </a:xfrm>
            <a:prstGeom prst="rect">
              <a:avLst/>
            </a:prstGeom>
          </p:spPr>
          <p:txBody>
            <a:bodyPr anchor="t" rtlCol="false" tIns="0" lIns="0" bIns="0" rIns="0">
              <a:spAutoFit/>
            </a:bodyPr>
            <a:lstStyle/>
            <a:p>
              <a:pPr algn="l" marL="404842" indent="-202421" lvl="1">
                <a:lnSpc>
                  <a:spcPts val="2625"/>
                </a:lnSpc>
                <a:buFont typeface="Arial"/>
                <a:buChar char="•"/>
              </a:pPr>
              <a:r>
                <a:rPr lang="en-US" sz="1875">
                  <a:solidFill>
                    <a:srgbClr val="F4F4F4"/>
                  </a:solidFill>
                  <a:latin typeface="Poppins Light"/>
                </a:rPr>
                <a:t>Consider commuting with a low emission transportation mode </a:t>
              </a:r>
              <a:r>
                <a:rPr lang="en-US" sz="1875">
                  <a:solidFill>
                    <a:srgbClr val="F4F4F4"/>
                  </a:solidFill>
                  <a:latin typeface="Poppins Light"/>
                </a:rPr>
                <a:t>(train, bike, feet…etc)</a:t>
              </a:r>
            </a:p>
          </p:txBody>
        </p:sp>
      </p:grpSp>
      <p:grpSp>
        <p:nvGrpSpPr>
          <p:cNvPr name="Group 21" id="21"/>
          <p:cNvGrpSpPr/>
          <p:nvPr/>
        </p:nvGrpSpPr>
        <p:grpSpPr>
          <a:xfrm rot="0">
            <a:off x="14448342" y="7580734"/>
            <a:ext cx="1525166" cy="1525166"/>
            <a:chOff x="0" y="0"/>
            <a:chExt cx="1913890" cy="1913890"/>
          </a:xfrm>
        </p:grpSpPr>
        <p:sp>
          <p:nvSpPr>
            <p:cNvPr name="Freeform 22" id="22"/>
            <p:cNvSpPr/>
            <p:nvPr/>
          </p:nvSpPr>
          <p:spPr>
            <a:xfrm>
              <a:off x="0" y="0"/>
              <a:ext cx="1913890" cy="1913890"/>
            </a:xfrm>
            <a:custGeom>
              <a:avLst/>
              <a:gdLst/>
              <a:ahLst/>
              <a:cxnLst/>
              <a:rect r="r" b="b" t="t" l="l"/>
              <a:pathLst>
                <a:path h="1913890" w="1913890">
                  <a:moveTo>
                    <a:pt x="0" y="0"/>
                  </a:moveTo>
                  <a:lnTo>
                    <a:pt x="1913890" y="0"/>
                  </a:lnTo>
                  <a:lnTo>
                    <a:pt x="1913890" y="1913890"/>
                  </a:lnTo>
                  <a:lnTo>
                    <a:pt x="0" y="1913890"/>
                  </a:lnTo>
                  <a:close/>
                </a:path>
              </a:pathLst>
            </a:custGeom>
            <a:solidFill>
              <a:srgbClr val="BAE8ED"/>
            </a:solidFill>
          </p:spPr>
        </p:sp>
      </p:grpSp>
      <p:pic>
        <p:nvPicPr>
          <p:cNvPr name="Picture 23" id="2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true" flipV="false" rot="0">
            <a:off x="13684897" y="7570936"/>
            <a:ext cx="778646" cy="1534964"/>
          </a:xfrm>
          <a:prstGeom prst="rect">
            <a:avLst/>
          </a:prstGeom>
        </p:spPr>
      </p:pic>
      <p:pic>
        <p:nvPicPr>
          <p:cNvPr name="Picture 24" id="24"/>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4463543" y="6053370"/>
            <a:ext cx="1509965" cy="1509965"/>
          </a:xfrm>
          <a:prstGeom prst="rect">
            <a:avLst/>
          </a:prstGeom>
        </p:spPr>
      </p:pic>
      <p:pic>
        <p:nvPicPr>
          <p:cNvPr name="Picture 25" id="25"/>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true" flipV="false" rot="0">
            <a:off x="14613337" y="7580734"/>
            <a:ext cx="1195175" cy="1525166"/>
          </a:xfrm>
          <a:prstGeom prst="rect">
            <a:avLst/>
          </a:prstGeom>
        </p:spPr>
      </p:pic>
      <p:pic>
        <p:nvPicPr>
          <p:cNvPr name="Picture 26" id="26"/>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true" flipV="false" rot="0">
            <a:off x="15973508" y="6070769"/>
            <a:ext cx="1285792" cy="3035131"/>
          </a:xfrm>
          <a:prstGeom prst="rect">
            <a:avLst/>
          </a:prstGeom>
        </p:spPr>
      </p:pic>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4F4F4"/>
        </a:solidFill>
      </p:bgPr>
    </p:bg>
    <p:spTree>
      <p:nvGrpSpPr>
        <p:cNvPr id="1" name=""/>
        <p:cNvGrpSpPr/>
        <p:nvPr/>
      </p:nvGrpSpPr>
      <p:grpSpPr>
        <a:xfrm>
          <a:off x="0" y="0"/>
          <a:ext cx="0" cy="0"/>
          <a:chOff x="0" y="0"/>
          <a:chExt cx="0" cy="0"/>
        </a:xfrm>
      </p:grpSpPr>
      <p:sp>
        <p:nvSpPr>
          <p:cNvPr name="TextBox 2" id="2"/>
          <p:cNvSpPr txBox="true"/>
          <p:nvPr/>
        </p:nvSpPr>
        <p:spPr>
          <a:xfrm rot="0">
            <a:off x="7518700" y="1024388"/>
            <a:ext cx="9740600" cy="5934710"/>
          </a:xfrm>
          <a:prstGeom prst="rect">
            <a:avLst/>
          </a:prstGeom>
        </p:spPr>
        <p:txBody>
          <a:bodyPr anchor="t" rtlCol="false" tIns="0" lIns="0" bIns="0" rIns="0">
            <a:spAutoFit/>
          </a:bodyPr>
          <a:lstStyle/>
          <a:p>
            <a:pPr marL="561337" indent="-280669" lvl="1">
              <a:lnSpc>
                <a:spcPts val="3639"/>
              </a:lnSpc>
              <a:buFont typeface="Arial"/>
              <a:buChar char="•"/>
            </a:pPr>
            <a:r>
              <a:rPr lang="en-US" sz="2599">
                <a:solidFill>
                  <a:srgbClr val="000000"/>
                </a:solidFill>
                <a:latin typeface="Poppins Light"/>
              </a:rPr>
              <a:t>Assess the ecological cost of decontamination processes </a:t>
            </a:r>
            <a:r>
              <a:rPr lang="en-US" sz="2599">
                <a:solidFill>
                  <a:srgbClr val="000000"/>
                </a:solidFill>
                <a:latin typeface="Poppins Light"/>
              </a:rPr>
              <a:t>with hygiene services (vs single-use).</a:t>
            </a:r>
          </a:p>
          <a:p>
            <a:pPr marL="561337" indent="-280669" lvl="1">
              <a:lnSpc>
                <a:spcPts val="3639"/>
              </a:lnSpc>
              <a:buFont typeface="Arial"/>
              <a:buChar char="•"/>
            </a:pPr>
            <a:r>
              <a:rPr lang="en-US" sz="2599">
                <a:solidFill>
                  <a:srgbClr val="000000"/>
                </a:solidFill>
                <a:latin typeface="Poppins Light"/>
              </a:rPr>
              <a:t>Meet with pharmacists about the life cycle of single-use devices.</a:t>
            </a:r>
          </a:p>
          <a:p>
            <a:pPr marL="561337" indent="-280669" lvl="1">
              <a:lnSpc>
                <a:spcPts val="3639"/>
              </a:lnSpc>
              <a:buFont typeface="Arial"/>
              <a:buChar char="•"/>
            </a:pPr>
            <a:r>
              <a:rPr lang="en-US" sz="2599">
                <a:solidFill>
                  <a:srgbClr val="000000"/>
                </a:solidFill>
                <a:latin typeface="Poppins Light"/>
              </a:rPr>
              <a:t>Meet with the administration for a payback from recycling services intended to improve the quality of care or life at work, discuss food/beverages, and merge with already existing institutional programs.</a:t>
            </a:r>
          </a:p>
          <a:p>
            <a:pPr marL="561337" indent="-280669" lvl="1">
              <a:lnSpc>
                <a:spcPts val="3639"/>
              </a:lnSpc>
              <a:buFont typeface="Arial"/>
              <a:buChar char="•"/>
            </a:pPr>
            <a:r>
              <a:rPr lang="en-US" sz="2599">
                <a:solidFill>
                  <a:srgbClr val="000000"/>
                </a:solidFill>
                <a:latin typeface="Poppins Light"/>
              </a:rPr>
              <a:t>Meet with technical services about existing recycling processes and waste chains already implemented in the hospital.</a:t>
            </a:r>
          </a:p>
          <a:p>
            <a:pPr marL="561337" indent="-280669" lvl="1">
              <a:lnSpc>
                <a:spcPts val="3639"/>
              </a:lnSpc>
              <a:buFont typeface="Arial"/>
              <a:buChar char="•"/>
            </a:pPr>
            <a:r>
              <a:rPr lang="en-US" sz="2599">
                <a:solidFill>
                  <a:srgbClr val="000000"/>
                </a:solidFill>
                <a:latin typeface="Poppins Light"/>
              </a:rPr>
              <a:t>Meet with companies about reprocessing opportunities and/ or life cycle of their medical devices.</a:t>
            </a:r>
          </a:p>
        </p:txBody>
      </p:sp>
      <p:sp>
        <p:nvSpPr>
          <p:cNvPr name="TextBox 3" id="3"/>
          <p:cNvSpPr txBox="true"/>
          <p:nvPr/>
        </p:nvSpPr>
        <p:spPr>
          <a:xfrm rot="0">
            <a:off x="1288981" y="1052963"/>
            <a:ext cx="5231012" cy="1522095"/>
          </a:xfrm>
          <a:prstGeom prst="rect">
            <a:avLst/>
          </a:prstGeom>
        </p:spPr>
        <p:txBody>
          <a:bodyPr anchor="t" rtlCol="false" tIns="0" lIns="0" bIns="0" rIns="0">
            <a:spAutoFit/>
          </a:bodyPr>
          <a:lstStyle/>
          <a:p>
            <a:pPr>
              <a:lnSpc>
                <a:spcPts val="6000"/>
              </a:lnSpc>
            </a:pPr>
            <a:r>
              <a:rPr lang="en-US" sz="4800" spc="72">
                <a:solidFill>
                  <a:srgbClr val="19486A"/>
                </a:solidFill>
                <a:latin typeface="Poppins Bold"/>
              </a:rPr>
              <a:t>Agenda with partners</a:t>
            </a:r>
          </a:p>
        </p:txBody>
      </p:sp>
      <p:sp>
        <p:nvSpPr>
          <p:cNvPr name="TextBox 4" id="4"/>
          <p:cNvSpPr txBox="true"/>
          <p:nvPr/>
        </p:nvSpPr>
        <p:spPr>
          <a:xfrm rot="0">
            <a:off x="1288981" y="9067800"/>
            <a:ext cx="5078995" cy="266700"/>
          </a:xfrm>
          <a:prstGeom prst="rect">
            <a:avLst/>
          </a:prstGeom>
        </p:spPr>
        <p:txBody>
          <a:bodyPr anchor="t" rtlCol="false" tIns="0" lIns="0" bIns="0" rIns="0">
            <a:spAutoFit/>
          </a:bodyPr>
          <a:lstStyle/>
          <a:p>
            <a:pPr>
              <a:lnSpc>
                <a:spcPts val="2100"/>
              </a:lnSpc>
              <a:spcBef>
                <a:spcPct val="0"/>
              </a:spcBef>
            </a:pPr>
            <a:r>
              <a:rPr lang="en-US" sz="1500">
                <a:solidFill>
                  <a:srgbClr val="000000"/>
                </a:solidFill>
                <a:latin typeface="Poppins Light"/>
              </a:rPr>
              <a:t>ESAIC</a:t>
            </a:r>
          </a:p>
        </p:txBody>
      </p:sp>
      <p:sp>
        <p:nvSpPr>
          <p:cNvPr name="AutoShape 5" id="5"/>
          <p:cNvSpPr/>
          <p:nvPr/>
        </p:nvSpPr>
        <p:spPr>
          <a:xfrm rot="0">
            <a:off x="6592749" y="9210675"/>
            <a:ext cx="11695266" cy="0"/>
          </a:xfrm>
          <a:prstGeom prst="line">
            <a:avLst/>
          </a:prstGeom>
          <a:ln cap="rnd" w="9525">
            <a:solidFill>
              <a:srgbClr val="000000"/>
            </a:solidFill>
            <a:prstDash val="solid"/>
            <a:headEnd type="none" len="sm" w="sm"/>
            <a:tailEnd type="none" len="sm" w="sm"/>
          </a:ln>
        </p:spPr>
      </p:sp>
      <p:grpSp>
        <p:nvGrpSpPr>
          <p:cNvPr name="Group 6" id="6"/>
          <p:cNvGrpSpPr/>
          <p:nvPr/>
        </p:nvGrpSpPr>
        <p:grpSpPr>
          <a:xfrm rot="0">
            <a:off x="15734134" y="7580734"/>
            <a:ext cx="1525166" cy="1525166"/>
            <a:chOff x="0" y="0"/>
            <a:chExt cx="1913890" cy="1913890"/>
          </a:xfrm>
        </p:grpSpPr>
        <p:sp>
          <p:nvSpPr>
            <p:cNvPr name="Freeform 7" id="7"/>
            <p:cNvSpPr/>
            <p:nvPr/>
          </p:nvSpPr>
          <p:spPr>
            <a:xfrm>
              <a:off x="0" y="0"/>
              <a:ext cx="1913890" cy="1913890"/>
            </a:xfrm>
            <a:custGeom>
              <a:avLst/>
              <a:gdLst/>
              <a:ahLst/>
              <a:cxnLst/>
              <a:rect r="r" b="b" t="t" l="l"/>
              <a:pathLst>
                <a:path h="1913890" w="1913890">
                  <a:moveTo>
                    <a:pt x="0" y="0"/>
                  </a:moveTo>
                  <a:lnTo>
                    <a:pt x="1913890" y="0"/>
                  </a:lnTo>
                  <a:lnTo>
                    <a:pt x="1913890" y="1913890"/>
                  </a:lnTo>
                  <a:lnTo>
                    <a:pt x="0" y="1913890"/>
                  </a:lnTo>
                  <a:close/>
                </a:path>
              </a:pathLst>
            </a:custGeom>
            <a:solidFill>
              <a:srgbClr val="BAE8ED"/>
            </a:solidFill>
          </p:spPr>
        </p:sp>
      </p:grpSp>
      <p:pic>
        <p:nvPicPr>
          <p:cNvPr name="Picture 8" id="8"/>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true" flipV="false" rot="0">
            <a:off x="14970689" y="7570936"/>
            <a:ext cx="778646" cy="1534964"/>
          </a:xfrm>
          <a:prstGeom prst="rect">
            <a:avLst/>
          </a:prstGeom>
        </p:spPr>
      </p:pic>
      <p:pic>
        <p:nvPicPr>
          <p:cNvPr name="Picture 9" id="9"/>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true" flipV="false" rot="0">
            <a:off x="15899129" y="7580734"/>
            <a:ext cx="1195175" cy="1525166"/>
          </a:xfrm>
          <a:prstGeom prst="rect">
            <a:avLst/>
          </a:prstGeom>
        </p:spPr>
      </p:pic>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225750"/>
        </a:solidFill>
      </p:bgPr>
    </p:bg>
    <p:spTree>
      <p:nvGrpSpPr>
        <p:cNvPr id="1" name=""/>
        <p:cNvGrpSpPr/>
        <p:nvPr/>
      </p:nvGrpSpPr>
      <p:grpSpPr>
        <a:xfrm>
          <a:off x="0" y="0"/>
          <a:ext cx="0" cy="0"/>
          <a:chOff x="0" y="0"/>
          <a:chExt cx="0" cy="0"/>
        </a:xfrm>
      </p:grpSpPr>
      <p:sp>
        <p:nvSpPr>
          <p:cNvPr name="AutoShape 2" id="2"/>
          <p:cNvSpPr/>
          <p:nvPr/>
        </p:nvSpPr>
        <p:spPr>
          <a:xfrm rot="0">
            <a:off x="-141635" y="9248775"/>
            <a:ext cx="12144332" cy="0"/>
          </a:xfrm>
          <a:prstGeom prst="line">
            <a:avLst/>
          </a:prstGeom>
          <a:ln cap="rnd" w="9525">
            <a:solidFill>
              <a:srgbClr val="F4F4F4"/>
            </a:solidFill>
            <a:prstDash val="solid"/>
            <a:headEnd type="none" len="sm" w="sm"/>
            <a:tailEnd type="none" len="sm" w="sm"/>
          </a:ln>
        </p:spPr>
      </p:sp>
      <p:pic>
        <p:nvPicPr>
          <p:cNvPr name="Picture 3" id="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4439335" y="7368278"/>
            <a:ext cx="1473626" cy="1880497"/>
          </a:xfrm>
          <a:prstGeom prst="rect">
            <a:avLst/>
          </a:prstGeom>
        </p:spPr>
      </p:pic>
      <p:pic>
        <p:nvPicPr>
          <p:cNvPr name="Picture 4" id="4"/>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2590563" y="5465612"/>
            <a:ext cx="1817046" cy="1902666"/>
          </a:xfrm>
          <a:prstGeom prst="rect">
            <a:avLst/>
          </a:prstGeom>
        </p:spPr>
      </p:pic>
      <p:grpSp>
        <p:nvGrpSpPr>
          <p:cNvPr name="Group 5" id="5"/>
          <p:cNvGrpSpPr/>
          <p:nvPr/>
        </p:nvGrpSpPr>
        <p:grpSpPr>
          <a:xfrm rot="0">
            <a:off x="2549313" y="7368278"/>
            <a:ext cx="1880497" cy="1880497"/>
            <a:chOff x="0" y="0"/>
            <a:chExt cx="1913890" cy="1913890"/>
          </a:xfrm>
        </p:grpSpPr>
        <p:sp>
          <p:nvSpPr>
            <p:cNvPr name="Freeform 6" id="6"/>
            <p:cNvSpPr/>
            <p:nvPr/>
          </p:nvSpPr>
          <p:spPr>
            <a:xfrm>
              <a:off x="0" y="0"/>
              <a:ext cx="1913890" cy="1913890"/>
            </a:xfrm>
            <a:custGeom>
              <a:avLst/>
              <a:gdLst/>
              <a:ahLst/>
              <a:cxnLst/>
              <a:rect r="r" b="b" t="t" l="l"/>
              <a:pathLst>
                <a:path h="1913890" w="1913890">
                  <a:moveTo>
                    <a:pt x="0" y="0"/>
                  </a:moveTo>
                  <a:lnTo>
                    <a:pt x="1913890" y="0"/>
                  </a:lnTo>
                  <a:lnTo>
                    <a:pt x="1913890" y="1913890"/>
                  </a:lnTo>
                  <a:lnTo>
                    <a:pt x="0" y="1913890"/>
                  </a:lnTo>
                  <a:close/>
                </a:path>
              </a:pathLst>
            </a:custGeom>
            <a:solidFill>
              <a:srgbClr val="BAE8ED"/>
            </a:solidFill>
          </p:spPr>
        </p:sp>
      </p:grpSp>
      <p:sp>
        <p:nvSpPr>
          <p:cNvPr name="TextBox 7" id="7"/>
          <p:cNvSpPr txBox="true"/>
          <p:nvPr/>
        </p:nvSpPr>
        <p:spPr>
          <a:xfrm rot="0">
            <a:off x="12180305" y="9067800"/>
            <a:ext cx="5078995" cy="266700"/>
          </a:xfrm>
          <a:prstGeom prst="rect">
            <a:avLst/>
          </a:prstGeom>
        </p:spPr>
        <p:txBody>
          <a:bodyPr anchor="t" rtlCol="false" tIns="0" lIns="0" bIns="0" rIns="0">
            <a:spAutoFit/>
          </a:bodyPr>
          <a:lstStyle/>
          <a:p>
            <a:pPr algn="r">
              <a:lnSpc>
                <a:spcPts val="2100"/>
              </a:lnSpc>
              <a:spcBef>
                <a:spcPct val="0"/>
              </a:spcBef>
            </a:pPr>
            <a:r>
              <a:rPr lang="en-US" sz="1500">
                <a:solidFill>
                  <a:srgbClr val="F4F4F4"/>
                </a:solidFill>
                <a:latin typeface="Poppins Light"/>
              </a:rPr>
              <a:t>ESAIC</a:t>
            </a:r>
          </a:p>
        </p:txBody>
      </p:sp>
      <p:sp>
        <p:nvSpPr>
          <p:cNvPr name="TextBox 8" id="8"/>
          <p:cNvSpPr txBox="true"/>
          <p:nvPr/>
        </p:nvSpPr>
        <p:spPr>
          <a:xfrm rot="0">
            <a:off x="1288981" y="1358370"/>
            <a:ext cx="4298595" cy="3536315"/>
          </a:xfrm>
          <a:prstGeom prst="rect">
            <a:avLst/>
          </a:prstGeom>
        </p:spPr>
        <p:txBody>
          <a:bodyPr anchor="t" rtlCol="false" tIns="0" lIns="0" bIns="0" rIns="0">
            <a:spAutoFit/>
          </a:bodyPr>
          <a:lstStyle/>
          <a:p>
            <a:pPr>
              <a:lnSpc>
                <a:spcPts val="7000"/>
              </a:lnSpc>
            </a:pPr>
            <a:r>
              <a:rPr lang="en-US" sz="5600" spc="84">
                <a:solidFill>
                  <a:srgbClr val="F4F4F4"/>
                </a:solidFill>
                <a:latin typeface="Poppins Bold"/>
              </a:rPr>
              <a:t>Creating a task force in your institution</a:t>
            </a:r>
          </a:p>
        </p:txBody>
      </p:sp>
      <p:grpSp>
        <p:nvGrpSpPr>
          <p:cNvPr name="Group 9" id="9"/>
          <p:cNvGrpSpPr/>
          <p:nvPr/>
        </p:nvGrpSpPr>
        <p:grpSpPr>
          <a:xfrm rot="0">
            <a:off x="8401904" y="1386945"/>
            <a:ext cx="9395531" cy="1984950"/>
            <a:chOff x="0" y="0"/>
            <a:chExt cx="12527374" cy="2646600"/>
          </a:xfrm>
        </p:grpSpPr>
        <p:sp>
          <p:nvSpPr>
            <p:cNvPr name="AutoShape 10" id="10"/>
            <p:cNvSpPr/>
            <p:nvPr/>
          </p:nvSpPr>
          <p:spPr>
            <a:xfrm rot="0">
              <a:off x="0" y="0"/>
              <a:ext cx="3267866" cy="0"/>
            </a:xfrm>
            <a:prstGeom prst="line">
              <a:avLst/>
            </a:prstGeom>
            <a:ln cap="rnd" w="38100">
              <a:solidFill>
                <a:srgbClr val="F4F4F4"/>
              </a:solidFill>
              <a:prstDash val="solid"/>
              <a:headEnd type="none" len="sm" w="sm"/>
              <a:tailEnd type="none" len="sm" w="sm"/>
            </a:ln>
          </p:spPr>
        </p:sp>
        <p:sp>
          <p:nvSpPr>
            <p:cNvPr name="TextBox 11" id="11"/>
            <p:cNvSpPr txBox="true"/>
            <p:nvPr/>
          </p:nvSpPr>
          <p:spPr>
            <a:xfrm rot="0">
              <a:off x="0" y="239470"/>
              <a:ext cx="12527374" cy="622723"/>
            </a:xfrm>
            <a:prstGeom prst="rect">
              <a:avLst/>
            </a:prstGeom>
          </p:spPr>
          <p:txBody>
            <a:bodyPr anchor="t" rtlCol="false" tIns="0" lIns="0" bIns="0" rIns="0">
              <a:spAutoFit/>
            </a:bodyPr>
            <a:lstStyle/>
            <a:p>
              <a:pPr algn="l" marL="0" indent="0" lvl="0">
                <a:lnSpc>
                  <a:spcPts val="3919"/>
                </a:lnSpc>
                <a:spcBef>
                  <a:spcPct val="0"/>
                </a:spcBef>
              </a:pPr>
              <a:r>
                <a:rPr lang="en-US" sz="2800">
                  <a:solidFill>
                    <a:srgbClr val="F4F4F4"/>
                  </a:solidFill>
                  <a:latin typeface="Poppins Bold"/>
                </a:rPr>
                <a:t>WHY</a:t>
              </a:r>
            </a:p>
          </p:txBody>
        </p:sp>
        <p:sp>
          <p:nvSpPr>
            <p:cNvPr name="TextBox 12" id="12"/>
            <p:cNvSpPr txBox="true"/>
            <p:nvPr/>
          </p:nvSpPr>
          <p:spPr>
            <a:xfrm rot="0">
              <a:off x="0" y="884480"/>
              <a:ext cx="12527374" cy="1762120"/>
            </a:xfrm>
            <a:prstGeom prst="rect">
              <a:avLst/>
            </a:prstGeom>
          </p:spPr>
          <p:txBody>
            <a:bodyPr anchor="t" rtlCol="false" tIns="0" lIns="0" bIns="0" rIns="0">
              <a:spAutoFit/>
            </a:bodyPr>
            <a:lstStyle/>
            <a:p>
              <a:pPr marL="404842" indent="-202421" lvl="1">
                <a:lnSpc>
                  <a:spcPts val="2625"/>
                </a:lnSpc>
                <a:buFont typeface="Arial"/>
                <a:buChar char="•"/>
              </a:pPr>
              <a:r>
                <a:rPr lang="en-US" sz="1875">
                  <a:solidFill>
                    <a:srgbClr val="F4F4F4"/>
                  </a:solidFill>
                  <a:latin typeface="Poppins Light"/>
                </a:rPr>
                <a:t>Healthcare systems are major contributors to global carbon </a:t>
              </a:r>
              <a:r>
                <a:rPr lang="en-US" sz="1875">
                  <a:solidFill>
                    <a:srgbClr val="F4F4F4"/>
                  </a:solidFill>
                  <a:latin typeface="Poppins Light"/>
                </a:rPr>
                <a:t>footprint</a:t>
              </a:r>
            </a:p>
            <a:p>
              <a:pPr marL="404842" indent="-202421" lvl="1">
                <a:lnSpc>
                  <a:spcPts val="2625"/>
                </a:lnSpc>
                <a:buFont typeface="Arial"/>
                <a:buChar char="•"/>
              </a:pPr>
              <a:r>
                <a:rPr lang="en-US" sz="1875">
                  <a:solidFill>
                    <a:srgbClr val="F4F4F4"/>
                  </a:solidFill>
                  <a:latin typeface="Poppins Light"/>
                </a:rPr>
                <a:t>OR is the main source of pollution of the hospital</a:t>
              </a:r>
            </a:p>
            <a:p>
              <a:pPr marL="404842" indent="-202421" lvl="1">
                <a:lnSpc>
                  <a:spcPts val="2625"/>
                </a:lnSpc>
                <a:buFont typeface="Arial"/>
                <a:buChar char="•"/>
              </a:pPr>
              <a:r>
                <a:rPr lang="en-US" sz="1875">
                  <a:solidFill>
                    <a:srgbClr val="F4F4F4"/>
                  </a:solidFill>
                  <a:latin typeface="Poppins Light"/>
                </a:rPr>
                <a:t>Of CO2e reduction targets set by governments and international treaties</a:t>
              </a:r>
            </a:p>
            <a:p>
              <a:pPr algn="l" marL="404842" indent="-202421" lvl="1">
                <a:lnSpc>
                  <a:spcPts val="2625"/>
                </a:lnSpc>
                <a:buFont typeface="Arial"/>
                <a:buChar char="•"/>
              </a:pPr>
              <a:r>
                <a:rPr lang="en-US" sz="1875">
                  <a:solidFill>
                    <a:srgbClr val="F4F4F4"/>
                  </a:solidFill>
                  <a:latin typeface="Poppins Light"/>
                </a:rPr>
                <a:t>and this is a team building opportunity</a:t>
              </a:r>
            </a:p>
          </p:txBody>
        </p:sp>
      </p:grpSp>
      <p:pic>
        <p:nvPicPr>
          <p:cNvPr name="Picture 13" id="13"/>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1164584" y="7368278"/>
            <a:ext cx="1384730" cy="1880497"/>
          </a:xfrm>
          <a:prstGeom prst="rect">
            <a:avLst/>
          </a:prstGeom>
        </p:spPr>
      </p:pic>
      <p:pic>
        <p:nvPicPr>
          <p:cNvPr name="Picture 14" id="14"/>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0">
            <a:off x="2558838" y="8327332"/>
            <a:ext cx="1880497" cy="921443"/>
          </a:xfrm>
          <a:prstGeom prst="rect">
            <a:avLst/>
          </a:prstGeom>
        </p:spPr>
      </p:pic>
      <p:grpSp>
        <p:nvGrpSpPr>
          <p:cNvPr name="Group 15" id="15"/>
          <p:cNvGrpSpPr/>
          <p:nvPr/>
        </p:nvGrpSpPr>
        <p:grpSpPr>
          <a:xfrm rot="0">
            <a:off x="8401904" y="3903753"/>
            <a:ext cx="9395531" cy="1651575"/>
            <a:chOff x="0" y="0"/>
            <a:chExt cx="12527374" cy="2202100"/>
          </a:xfrm>
        </p:grpSpPr>
        <p:sp>
          <p:nvSpPr>
            <p:cNvPr name="AutoShape 16" id="16"/>
            <p:cNvSpPr/>
            <p:nvPr/>
          </p:nvSpPr>
          <p:spPr>
            <a:xfrm rot="0">
              <a:off x="0" y="0"/>
              <a:ext cx="3267866" cy="0"/>
            </a:xfrm>
            <a:prstGeom prst="line">
              <a:avLst/>
            </a:prstGeom>
            <a:ln cap="rnd" w="38100">
              <a:solidFill>
                <a:srgbClr val="F4F4F4"/>
              </a:solidFill>
              <a:prstDash val="solid"/>
              <a:headEnd type="none" len="sm" w="sm"/>
              <a:tailEnd type="none" len="sm" w="sm"/>
            </a:ln>
          </p:spPr>
        </p:sp>
        <p:sp>
          <p:nvSpPr>
            <p:cNvPr name="TextBox 17" id="17"/>
            <p:cNvSpPr txBox="true"/>
            <p:nvPr/>
          </p:nvSpPr>
          <p:spPr>
            <a:xfrm rot="0">
              <a:off x="0" y="239470"/>
              <a:ext cx="12527374" cy="622723"/>
            </a:xfrm>
            <a:prstGeom prst="rect">
              <a:avLst/>
            </a:prstGeom>
          </p:spPr>
          <p:txBody>
            <a:bodyPr anchor="t" rtlCol="false" tIns="0" lIns="0" bIns="0" rIns="0">
              <a:spAutoFit/>
            </a:bodyPr>
            <a:lstStyle/>
            <a:p>
              <a:pPr algn="l" marL="0" indent="0" lvl="0">
                <a:lnSpc>
                  <a:spcPts val="3919"/>
                </a:lnSpc>
                <a:spcBef>
                  <a:spcPct val="0"/>
                </a:spcBef>
              </a:pPr>
              <a:r>
                <a:rPr lang="en-US" sz="2800">
                  <a:solidFill>
                    <a:srgbClr val="F4F4F4"/>
                  </a:solidFill>
                  <a:latin typeface="Poppins Bold"/>
                </a:rPr>
                <a:t>HOW</a:t>
              </a:r>
            </a:p>
          </p:txBody>
        </p:sp>
        <p:sp>
          <p:nvSpPr>
            <p:cNvPr name="TextBox 18" id="18"/>
            <p:cNvSpPr txBox="true"/>
            <p:nvPr/>
          </p:nvSpPr>
          <p:spPr>
            <a:xfrm rot="0">
              <a:off x="0" y="884480"/>
              <a:ext cx="12527374" cy="1317620"/>
            </a:xfrm>
            <a:prstGeom prst="rect">
              <a:avLst/>
            </a:prstGeom>
          </p:spPr>
          <p:txBody>
            <a:bodyPr anchor="t" rtlCol="false" tIns="0" lIns="0" bIns="0" rIns="0">
              <a:spAutoFit/>
            </a:bodyPr>
            <a:lstStyle/>
            <a:p>
              <a:pPr marL="404842" indent="-202421" lvl="1">
                <a:lnSpc>
                  <a:spcPts val="2625"/>
                </a:lnSpc>
                <a:buFont typeface="Arial"/>
                <a:buChar char="•"/>
              </a:pPr>
              <a:r>
                <a:rPr lang="en-US" sz="1875">
                  <a:solidFill>
                    <a:srgbClr val="F4F4F4"/>
                  </a:solidFill>
                  <a:latin typeface="Poppins Light"/>
                </a:rPr>
                <a:t>Talk, email, gather good will people</a:t>
              </a:r>
            </a:p>
            <a:p>
              <a:pPr marL="404842" indent="-202421" lvl="1">
                <a:lnSpc>
                  <a:spcPts val="2625"/>
                </a:lnSpc>
                <a:buFont typeface="Arial"/>
                <a:buChar char="•"/>
              </a:pPr>
              <a:r>
                <a:rPr lang="en-US" sz="1875">
                  <a:solidFill>
                    <a:srgbClr val="F4F4F4"/>
                  </a:solidFill>
                  <a:latin typeface="Poppins Light"/>
                </a:rPr>
                <a:t>Explain benefits: planet, hospital, patient, yourself</a:t>
              </a:r>
            </a:p>
            <a:p>
              <a:pPr algn="l" marL="404842" indent="-202421" lvl="1">
                <a:lnSpc>
                  <a:spcPts val="2625"/>
                </a:lnSpc>
                <a:buFont typeface="Arial"/>
                <a:buChar char="•"/>
              </a:pPr>
              <a:r>
                <a:rPr lang="en-US" sz="1875">
                  <a:solidFill>
                    <a:srgbClr val="F4F4F4"/>
                  </a:solidFill>
                  <a:latin typeface="Poppins Light"/>
                </a:rPr>
                <a:t>Show this slide kit</a:t>
              </a:r>
            </a:p>
          </p:txBody>
        </p:sp>
      </p:grpSp>
      <p:grpSp>
        <p:nvGrpSpPr>
          <p:cNvPr name="Group 19" id="19"/>
          <p:cNvGrpSpPr/>
          <p:nvPr/>
        </p:nvGrpSpPr>
        <p:grpSpPr>
          <a:xfrm rot="0">
            <a:off x="8401904" y="6087185"/>
            <a:ext cx="8857396" cy="1984950"/>
            <a:chOff x="0" y="0"/>
            <a:chExt cx="11809861" cy="2646600"/>
          </a:xfrm>
        </p:grpSpPr>
        <p:sp>
          <p:nvSpPr>
            <p:cNvPr name="AutoShape 20" id="20"/>
            <p:cNvSpPr/>
            <p:nvPr/>
          </p:nvSpPr>
          <p:spPr>
            <a:xfrm rot="0">
              <a:off x="0" y="0"/>
              <a:ext cx="3267866" cy="0"/>
            </a:xfrm>
            <a:prstGeom prst="line">
              <a:avLst/>
            </a:prstGeom>
            <a:ln cap="rnd" w="38100">
              <a:solidFill>
                <a:srgbClr val="F4F4F4"/>
              </a:solidFill>
              <a:prstDash val="solid"/>
              <a:headEnd type="none" len="sm" w="sm"/>
              <a:tailEnd type="none" len="sm" w="sm"/>
            </a:ln>
          </p:spPr>
        </p:sp>
        <p:sp>
          <p:nvSpPr>
            <p:cNvPr name="TextBox 21" id="21"/>
            <p:cNvSpPr txBox="true"/>
            <p:nvPr/>
          </p:nvSpPr>
          <p:spPr>
            <a:xfrm rot="0">
              <a:off x="0" y="239470"/>
              <a:ext cx="11809861" cy="622723"/>
            </a:xfrm>
            <a:prstGeom prst="rect">
              <a:avLst/>
            </a:prstGeom>
          </p:spPr>
          <p:txBody>
            <a:bodyPr anchor="t" rtlCol="false" tIns="0" lIns="0" bIns="0" rIns="0">
              <a:spAutoFit/>
            </a:bodyPr>
            <a:lstStyle/>
            <a:p>
              <a:pPr algn="l" marL="0" indent="0" lvl="0">
                <a:lnSpc>
                  <a:spcPts val="3919"/>
                </a:lnSpc>
                <a:spcBef>
                  <a:spcPct val="0"/>
                </a:spcBef>
              </a:pPr>
              <a:r>
                <a:rPr lang="en-US" sz="2800">
                  <a:solidFill>
                    <a:srgbClr val="F4F4F4"/>
                  </a:solidFill>
                  <a:latin typeface="Poppins Bold"/>
                </a:rPr>
                <a:t>WHO</a:t>
              </a:r>
            </a:p>
          </p:txBody>
        </p:sp>
        <p:sp>
          <p:nvSpPr>
            <p:cNvPr name="TextBox 22" id="22"/>
            <p:cNvSpPr txBox="true"/>
            <p:nvPr/>
          </p:nvSpPr>
          <p:spPr>
            <a:xfrm rot="0">
              <a:off x="0" y="884480"/>
              <a:ext cx="11809861" cy="1762120"/>
            </a:xfrm>
            <a:prstGeom prst="rect">
              <a:avLst/>
            </a:prstGeom>
          </p:spPr>
          <p:txBody>
            <a:bodyPr anchor="t" rtlCol="false" tIns="0" lIns="0" bIns="0" rIns="0">
              <a:spAutoFit/>
            </a:bodyPr>
            <a:lstStyle/>
            <a:p>
              <a:pPr marL="404842" indent="-202421" lvl="1">
                <a:lnSpc>
                  <a:spcPts val="2625"/>
                </a:lnSpc>
                <a:buFont typeface="Arial"/>
                <a:buChar char="•"/>
              </a:pPr>
              <a:r>
                <a:rPr lang="en-US" sz="1875">
                  <a:solidFill>
                    <a:srgbClr val="F4F4F4"/>
                  </a:solidFill>
                  <a:latin typeface="Poppins Light"/>
                </a:rPr>
                <a:t>Nurses, Orderlies, Anaesthetists, Surgeons, </a:t>
              </a:r>
              <a:r>
                <a:rPr lang="en-US" sz="1875">
                  <a:solidFill>
                    <a:srgbClr val="F4F4F4"/>
                  </a:solidFill>
                  <a:latin typeface="Poppins Light"/>
                </a:rPr>
                <a:t>Pharmacists, Hygiene, Administration</a:t>
              </a:r>
            </a:p>
            <a:p>
              <a:pPr marL="404842" indent="-202421" lvl="1">
                <a:lnSpc>
                  <a:spcPts val="2625"/>
                </a:lnSpc>
                <a:buFont typeface="Arial"/>
                <a:buChar char="•"/>
              </a:pPr>
              <a:r>
                <a:rPr lang="en-US" sz="1875">
                  <a:solidFill>
                    <a:srgbClr val="F4F4F4"/>
                  </a:solidFill>
                  <a:latin typeface="Poppins Light"/>
                </a:rPr>
                <a:t>Find the expert (engineer) in your hospital !</a:t>
              </a:r>
            </a:p>
            <a:p>
              <a:pPr algn="l" marL="404842" indent="-202421" lvl="1">
                <a:lnSpc>
                  <a:spcPts val="2625"/>
                </a:lnSpc>
                <a:buFont typeface="Arial"/>
                <a:buChar char="•"/>
              </a:pPr>
              <a:r>
                <a:rPr lang="en-US" sz="1875">
                  <a:solidFill>
                    <a:srgbClr val="F4F4F4"/>
                  </a:solidFill>
                  <a:latin typeface="Poppins Light"/>
                </a:rPr>
                <a:t>Be a champion, be the leader!!</a:t>
              </a:r>
            </a:p>
          </p:txBody>
        </p:sp>
      </p:grpSp>
    </p:spTree>
  </p:cSld>
  <p:clrMapOvr>
    <a:masterClrMapping/>
  </p:clrMapOvr>
</p:sld>
</file>

<file path=ppt/slides/slide3.xml><?xml version="1.0" encoding="utf-8"?>
<p:sld xmlns:p="http://schemas.openxmlformats.org/presentationml/2006/main" xmlns:a="http://schemas.openxmlformats.org/drawingml/2006/main">
  <p:cSld>
    <p:bg>
      <p:bgPr>
        <a:solidFill>
          <a:srgbClr val="F4F4F4"/>
        </a:solidFill>
      </p:bgPr>
    </p:bg>
    <p:spTree>
      <p:nvGrpSpPr>
        <p:cNvPr id="1" name=""/>
        <p:cNvGrpSpPr/>
        <p:nvPr/>
      </p:nvGrpSpPr>
      <p:grpSpPr>
        <a:xfrm>
          <a:off x="0" y="0"/>
          <a:ext cx="0" cy="0"/>
          <a:chOff x="0" y="0"/>
          <a:chExt cx="0" cy="0"/>
        </a:xfrm>
      </p:grpSpPr>
      <p:sp>
        <p:nvSpPr>
          <p:cNvPr name="TextBox 2" id="2"/>
          <p:cNvSpPr txBox="true"/>
          <p:nvPr/>
        </p:nvSpPr>
        <p:spPr>
          <a:xfrm rot="0">
            <a:off x="6592749" y="1024388"/>
            <a:ext cx="10666551" cy="7306310"/>
          </a:xfrm>
          <a:prstGeom prst="rect">
            <a:avLst/>
          </a:prstGeom>
        </p:spPr>
        <p:txBody>
          <a:bodyPr anchor="t" rtlCol="false" tIns="0" lIns="0" bIns="0" rIns="0">
            <a:spAutoFit/>
          </a:bodyPr>
          <a:lstStyle/>
          <a:p>
            <a:pPr marL="561337" indent="-280669" lvl="1">
              <a:lnSpc>
                <a:spcPts val="3639"/>
              </a:lnSpc>
              <a:buFont typeface="Arial"/>
              <a:buChar char="•"/>
            </a:pPr>
            <a:r>
              <a:rPr lang="en-US" sz="2599">
                <a:solidFill>
                  <a:srgbClr val="000000"/>
                </a:solidFill>
                <a:latin typeface="Poppins Light"/>
              </a:rPr>
              <a:t>All pollution types produced in hospitals are either released unchanged or incinerated at the cost of major CO2 released to </a:t>
            </a:r>
            <a:r>
              <a:rPr lang="en-US" sz="2599">
                <a:solidFill>
                  <a:srgbClr val="000000"/>
                </a:solidFill>
                <a:latin typeface="Poppins Light"/>
              </a:rPr>
              <a:t>the atmosphere and join the greenhouse gases (GHGs), which are responsible for climate change.</a:t>
            </a:r>
          </a:p>
          <a:p>
            <a:pPr marL="561337" indent="-280669" lvl="1">
              <a:lnSpc>
                <a:spcPts val="3639"/>
              </a:lnSpc>
              <a:buFont typeface="Arial"/>
              <a:buChar char="•"/>
            </a:pPr>
            <a:r>
              <a:rPr lang="en-US" sz="2599">
                <a:solidFill>
                  <a:srgbClr val="000000"/>
                </a:solidFill>
                <a:latin typeface="Poppins Light"/>
              </a:rPr>
              <a:t>Climate change affects the social and environmental determinants of health. Between 2030 and 2050, climate change is expected to cause approximately 250 000 additional deaths per year. The direct damage costs to health are estimated to be between USD 2-4 billion/year by 2030 (source WHO).</a:t>
            </a:r>
          </a:p>
          <a:p>
            <a:pPr marL="561337" indent="-280669" lvl="1">
              <a:lnSpc>
                <a:spcPts val="3639"/>
              </a:lnSpc>
              <a:buFont typeface="Arial"/>
              <a:buChar char="•"/>
            </a:pPr>
            <a:r>
              <a:rPr lang="en-US" sz="2599">
                <a:solidFill>
                  <a:srgbClr val="000000"/>
                </a:solidFill>
                <a:latin typeface="Poppins Light"/>
              </a:rPr>
              <a:t>Hospital waste = 1% of the nation’s solid waste and 2.1% of annual GHGs emissions.</a:t>
            </a:r>
          </a:p>
          <a:p>
            <a:pPr marL="561337" indent="-280669" lvl="1">
              <a:lnSpc>
                <a:spcPts val="3639"/>
              </a:lnSpc>
              <a:buFont typeface="Arial"/>
              <a:buChar char="•"/>
            </a:pPr>
            <a:r>
              <a:rPr lang="en-US" sz="2599">
                <a:solidFill>
                  <a:srgbClr val="000000"/>
                </a:solidFill>
                <a:latin typeface="Poppins Light"/>
              </a:rPr>
              <a:t>25% of OR waste is generated by anaesthesia.</a:t>
            </a:r>
          </a:p>
          <a:p>
            <a:pPr marL="561337" indent="-280669" lvl="1">
              <a:lnSpc>
                <a:spcPts val="3639"/>
              </a:lnSpc>
              <a:buFont typeface="Arial"/>
              <a:buChar char="•"/>
            </a:pPr>
            <a:r>
              <a:rPr lang="en-US" sz="2599">
                <a:solidFill>
                  <a:srgbClr val="000000"/>
                </a:solidFill>
                <a:latin typeface="Poppins Light"/>
              </a:rPr>
              <a:t>Anaesthetic gases on global warming: One year of international production of anaesthetic gases = one million cars.</a:t>
            </a:r>
          </a:p>
        </p:txBody>
      </p:sp>
      <p:sp>
        <p:nvSpPr>
          <p:cNvPr name="TextBox 3" id="3"/>
          <p:cNvSpPr txBox="true"/>
          <p:nvPr/>
        </p:nvSpPr>
        <p:spPr>
          <a:xfrm rot="0">
            <a:off x="1288981" y="1052963"/>
            <a:ext cx="5569775" cy="878840"/>
          </a:xfrm>
          <a:prstGeom prst="rect">
            <a:avLst/>
          </a:prstGeom>
        </p:spPr>
        <p:txBody>
          <a:bodyPr anchor="t" rtlCol="false" tIns="0" lIns="0" bIns="0" rIns="0">
            <a:spAutoFit/>
          </a:bodyPr>
          <a:lstStyle/>
          <a:p>
            <a:pPr>
              <a:lnSpc>
                <a:spcPts val="7000"/>
              </a:lnSpc>
            </a:pPr>
            <a:r>
              <a:rPr lang="en-US" sz="5600" spc="84">
                <a:solidFill>
                  <a:srgbClr val="19486A"/>
                </a:solidFill>
                <a:latin typeface="Poppins Bold"/>
              </a:rPr>
              <a:t>Basics</a:t>
            </a:r>
          </a:p>
        </p:txBody>
      </p:sp>
      <p:sp>
        <p:nvSpPr>
          <p:cNvPr name="TextBox 4" id="4"/>
          <p:cNvSpPr txBox="true"/>
          <p:nvPr/>
        </p:nvSpPr>
        <p:spPr>
          <a:xfrm rot="0">
            <a:off x="1288981" y="9067800"/>
            <a:ext cx="5078995" cy="266700"/>
          </a:xfrm>
          <a:prstGeom prst="rect">
            <a:avLst/>
          </a:prstGeom>
        </p:spPr>
        <p:txBody>
          <a:bodyPr anchor="t" rtlCol="false" tIns="0" lIns="0" bIns="0" rIns="0">
            <a:spAutoFit/>
          </a:bodyPr>
          <a:lstStyle/>
          <a:p>
            <a:pPr>
              <a:lnSpc>
                <a:spcPts val="2100"/>
              </a:lnSpc>
              <a:spcBef>
                <a:spcPct val="0"/>
              </a:spcBef>
            </a:pPr>
            <a:r>
              <a:rPr lang="en-US" sz="1500">
                <a:solidFill>
                  <a:srgbClr val="000000"/>
                </a:solidFill>
                <a:latin typeface="Poppins Light"/>
              </a:rPr>
              <a:t>ESAIC</a:t>
            </a:r>
          </a:p>
        </p:txBody>
      </p:sp>
      <p:sp>
        <p:nvSpPr>
          <p:cNvPr name="AutoShape 5" id="5"/>
          <p:cNvSpPr/>
          <p:nvPr/>
        </p:nvSpPr>
        <p:spPr>
          <a:xfrm rot="0">
            <a:off x="6592749" y="9210675"/>
            <a:ext cx="11695266" cy="0"/>
          </a:xfrm>
          <a:prstGeom prst="line">
            <a:avLst/>
          </a:prstGeom>
          <a:ln cap="rnd" w="9525">
            <a:solidFill>
              <a:srgbClr val="000000"/>
            </a:solidFill>
            <a:prstDash val="solid"/>
            <a:headEnd type="none" len="sm" w="sm"/>
            <a:tailEnd type="none" len="sm" w="sm"/>
          </a:ln>
        </p:spPr>
      </p:sp>
    </p:spTree>
  </p:cSld>
  <p:clrMapOvr>
    <a:masterClrMapping/>
  </p:clrMapOvr>
</p:sld>
</file>

<file path=ppt/slides/slide4.xml><?xml version="1.0" encoding="utf-8"?>
<p:sld xmlns:p="http://schemas.openxmlformats.org/presentationml/2006/main" xmlns:a="http://schemas.openxmlformats.org/drawingml/2006/main">
  <p:cSld>
    <p:bg>
      <p:bgPr>
        <a:solidFill>
          <a:srgbClr val="225750"/>
        </a:solidFill>
      </p:bgPr>
    </p:bg>
    <p:spTree>
      <p:nvGrpSpPr>
        <p:cNvPr id="1" name=""/>
        <p:cNvGrpSpPr/>
        <p:nvPr/>
      </p:nvGrpSpPr>
      <p:grpSpPr>
        <a:xfrm>
          <a:off x="0" y="0"/>
          <a:ext cx="0" cy="0"/>
          <a:chOff x="0" y="0"/>
          <a:chExt cx="0" cy="0"/>
        </a:xfrm>
      </p:grpSpPr>
      <p:sp>
        <p:nvSpPr>
          <p:cNvPr name="AutoShape 2" id="2"/>
          <p:cNvSpPr/>
          <p:nvPr/>
        </p:nvSpPr>
        <p:spPr>
          <a:xfrm rot="0">
            <a:off x="-141635" y="9248775"/>
            <a:ext cx="12144332" cy="0"/>
          </a:xfrm>
          <a:prstGeom prst="line">
            <a:avLst/>
          </a:prstGeom>
          <a:ln cap="rnd" w="9525">
            <a:solidFill>
              <a:srgbClr val="F4F4F4"/>
            </a:solidFill>
            <a:prstDash val="solid"/>
            <a:headEnd type="none" len="sm" w="sm"/>
            <a:tailEnd type="none" len="sm" w="sm"/>
          </a:ln>
        </p:spPr>
      </p:sp>
      <p:sp>
        <p:nvSpPr>
          <p:cNvPr name="TextBox 3" id="3"/>
          <p:cNvSpPr txBox="true"/>
          <p:nvPr/>
        </p:nvSpPr>
        <p:spPr>
          <a:xfrm rot="0">
            <a:off x="12180305" y="9067800"/>
            <a:ext cx="5078995" cy="266700"/>
          </a:xfrm>
          <a:prstGeom prst="rect">
            <a:avLst/>
          </a:prstGeom>
        </p:spPr>
        <p:txBody>
          <a:bodyPr anchor="t" rtlCol="false" tIns="0" lIns="0" bIns="0" rIns="0">
            <a:spAutoFit/>
          </a:bodyPr>
          <a:lstStyle/>
          <a:p>
            <a:pPr algn="r">
              <a:lnSpc>
                <a:spcPts val="2100"/>
              </a:lnSpc>
              <a:spcBef>
                <a:spcPct val="0"/>
              </a:spcBef>
            </a:pPr>
            <a:r>
              <a:rPr lang="en-US" sz="1500">
                <a:solidFill>
                  <a:srgbClr val="F4F4F4"/>
                </a:solidFill>
                <a:latin typeface="Poppins Light"/>
              </a:rPr>
              <a:t>ESAIC</a:t>
            </a:r>
          </a:p>
        </p:txBody>
      </p:sp>
      <p:sp>
        <p:nvSpPr>
          <p:cNvPr name="TextBox 4" id="4"/>
          <p:cNvSpPr txBox="true"/>
          <p:nvPr/>
        </p:nvSpPr>
        <p:spPr>
          <a:xfrm rot="0">
            <a:off x="1288981" y="1358370"/>
            <a:ext cx="4298595" cy="878840"/>
          </a:xfrm>
          <a:prstGeom prst="rect">
            <a:avLst/>
          </a:prstGeom>
        </p:spPr>
        <p:txBody>
          <a:bodyPr anchor="t" rtlCol="false" tIns="0" lIns="0" bIns="0" rIns="0">
            <a:spAutoFit/>
          </a:bodyPr>
          <a:lstStyle/>
          <a:p>
            <a:pPr>
              <a:lnSpc>
                <a:spcPts val="7000"/>
              </a:lnSpc>
            </a:pPr>
            <a:r>
              <a:rPr lang="en-US" sz="5600" spc="84">
                <a:solidFill>
                  <a:srgbClr val="F4F4F4"/>
                </a:solidFill>
                <a:latin typeface="Poppins Bold"/>
              </a:rPr>
              <a:t>The 5 R's</a:t>
            </a:r>
          </a:p>
        </p:txBody>
      </p:sp>
      <p:grpSp>
        <p:nvGrpSpPr>
          <p:cNvPr name="Group 5" id="5"/>
          <p:cNvGrpSpPr/>
          <p:nvPr/>
        </p:nvGrpSpPr>
        <p:grpSpPr>
          <a:xfrm rot="0">
            <a:off x="8401904" y="709420"/>
            <a:ext cx="9395531" cy="2651700"/>
            <a:chOff x="0" y="0"/>
            <a:chExt cx="12527374" cy="3535600"/>
          </a:xfrm>
        </p:grpSpPr>
        <p:sp>
          <p:nvSpPr>
            <p:cNvPr name="AutoShape 6" id="6"/>
            <p:cNvSpPr/>
            <p:nvPr/>
          </p:nvSpPr>
          <p:spPr>
            <a:xfrm rot="0">
              <a:off x="0" y="0"/>
              <a:ext cx="3267866" cy="0"/>
            </a:xfrm>
            <a:prstGeom prst="line">
              <a:avLst/>
            </a:prstGeom>
            <a:ln cap="rnd" w="38100">
              <a:solidFill>
                <a:srgbClr val="F4F4F4"/>
              </a:solidFill>
              <a:prstDash val="solid"/>
              <a:headEnd type="none" len="sm" w="sm"/>
              <a:tailEnd type="none" len="sm" w="sm"/>
            </a:ln>
          </p:spPr>
        </p:sp>
        <p:sp>
          <p:nvSpPr>
            <p:cNvPr name="TextBox 7" id="7"/>
            <p:cNvSpPr txBox="true"/>
            <p:nvPr/>
          </p:nvSpPr>
          <p:spPr>
            <a:xfrm rot="0">
              <a:off x="0" y="239470"/>
              <a:ext cx="12527374" cy="622723"/>
            </a:xfrm>
            <a:prstGeom prst="rect">
              <a:avLst/>
            </a:prstGeom>
          </p:spPr>
          <p:txBody>
            <a:bodyPr anchor="t" rtlCol="false" tIns="0" lIns="0" bIns="0" rIns="0">
              <a:spAutoFit/>
            </a:bodyPr>
            <a:lstStyle/>
            <a:p>
              <a:pPr algn="l" marL="0" indent="0" lvl="0">
                <a:lnSpc>
                  <a:spcPts val="3919"/>
                </a:lnSpc>
                <a:spcBef>
                  <a:spcPct val="0"/>
                </a:spcBef>
              </a:pPr>
              <a:r>
                <a:rPr lang="en-US" sz="2800">
                  <a:solidFill>
                    <a:srgbClr val="F4F4F4"/>
                  </a:solidFill>
                  <a:latin typeface="Poppins Bold"/>
                </a:rPr>
                <a:t>Recycle:</a:t>
              </a:r>
            </a:p>
          </p:txBody>
        </p:sp>
        <p:sp>
          <p:nvSpPr>
            <p:cNvPr name="TextBox 8" id="8"/>
            <p:cNvSpPr txBox="true"/>
            <p:nvPr/>
          </p:nvSpPr>
          <p:spPr>
            <a:xfrm rot="0">
              <a:off x="0" y="884480"/>
              <a:ext cx="12527374" cy="2651120"/>
            </a:xfrm>
            <a:prstGeom prst="rect">
              <a:avLst/>
            </a:prstGeom>
          </p:spPr>
          <p:txBody>
            <a:bodyPr anchor="t" rtlCol="false" tIns="0" lIns="0" bIns="0" rIns="0">
              <a:spAutoFit/>
            </a:bodyPr>
            <a:lstStyle/>
            <a:p>
              <a:pPr marL="404842" indent="-202421" lvl="1">
                <a:lnSpc>
                  <a:spcPts val="2625"/>
                </a:lnSpc>
                <a:buFont typeface="Arial"/>
                <a:buChar char="•"/>
              </a:pPr>
              <a:r>
                <a:rPr lang="en-US" sz="1875">
                  <a:solidFill>
                    <a:srgbClr val="F4F4F4"/>
                  </a:solidFill>
                  <a:latin typeface="Poppins Light"/>
                </a:rPr>
                <a:t>Plastics</a:t>
              </a:r>
            </a:p>
            <a:p>
              <a:pPr marL="404842" indent="-202421" lvl="1">
                <a:lnSpc>
                  <a:spcPts val="2625"/>
                </a:lnSpc>
                <a:buFont typeface="Arial"/>
                <a:buChar char="•"/>
              </a:pPr>
              <a:r>
                <a:rPr lang="en-US" sz="1875">
                  <a:solidFill>
                    <a:srgbClr val="F4F4F4"/>
                  </a:solidFill>
                  <a:latin typeface="Poppins Light"/>
                </a:rPr>
                <a:t>Paper</a:t>
              </a:r>
            </a:p>
            <a:p>
              <a:pPr marL="404842" indent="-202421" lvl="1">
                <a:lnSpc>
                  <a:spcPts val="2625"/>
                </a:lnSpc>
                <a:buFont typeface="Arial"/>
                <a:buChar char="•"/>
              </a:pPr>
              <a:r>
                <a:rPr lang="en-US" sz="1875">
                  <a:solidFill>
                    <a:srgbClr val="F4F4F4"/>
                  </a:solidFill>
                  <a:latin typeface="Poppins Light"/>
                </a:rPr>
                <a:t>Medical glass</a:t>
              </a:r>
            </a:p>
            <a:p>
              <a:pPr marL="404842" indent="-202421" lvl="1">
                <a:lnSpc>
                  <a:spcPts val="2625"/>
                </a:lnSpc>
                <a:buFont typeface="Arial"/>
                <a:buChar char="•"/>
              </a:pPr>
              <a:r>
                <a:rPr lang="en-US" sz="1875">
                  <a:solidFill>
                    <a:srgbClr val="F4F4F4"/>
                  </a:solidFill>
                  <a:latin typeface="Poppins Light"/>
                </a:rPr>
                <a:t>Cartons and cardboards</a:t>
              </a:r>
            </a:p>
            <a:p>
              <a:pPr marL="404842" indent="-202421" lvl="1">
                <a:lnSpc>
                  <a:spcPts val="2625"/>
                </a:lnSpc>
                <a:buFont typeface="Arial"/>
                <a:buChar char="•"/>
              </a:pPr>
              <a:r>
                <a:rPr lang="en-US" sz="1875">
                  <a:solidFill>
                    <a:srgbClr val="F4F4F4"/>
                  </a:solidFill>
                  <a:latin typeface="Poppins Light"/>
                </a:rPr>
                <a:t>Metals such as stainless steel, aluminium, copper</a:t>
              </a:r>
            </a:p>
            <a:p>
              <a:pPr algn="l" marL="404842" indent="-202421" lvl="1">
                <a:lnSpc>
                  <a:spcPts val="2625"/>
                </a:lnSpc>
                <a:buFont typeface="Arial"/>
                <a:buChar char="•"/>
              </a:pPr>
              <a:r>
                <a:rPr lang="en-US" sz="1875">
                  <a:solidFill>
                    <a:srgbClr val="F4F4F4"/>
                  </a:solidFill>
                  <a:latin typeface="Poppins Light"/>
                </a:rPr>
                <a:t>Batteries</a:t>
              </a:r>
            </a:p>
          </p:txBody>
        </p:sp>
      </p:grpSp>
      <p:grpSp>
        <p:nvGrpSpPr>
          <p:cNvPr name="Group 9" id="9"/>
          <p:cNvGrpSpPr/>
          <p:nvPr/>
        </p:nvGrpSpPr>
        <p:grpSpPr>
          <a:xfrm rot="0">
            <a:off x="8401904" y="3809530"/>
            <a:ext cx="9395531" cy="2651700"/>
            <a:chOff x="0" y="0"/>
            <a:chExt cx="12527374" cy="3535600"/>
          </a:xfrm>
        </p:grpSpPr>
        <p:sp>
          <p:nvSpPr>
            <p:cNvPr name="AutoShape 10" id="10"/>
            <p:cNvSpPr/>
            <p:nvPr/>
          </p:nvSpPr>
          <p:spPr>
            <a:xfrm rot="0">
              <a:off x="0" y="0"/>
              <a:ext cx="3267866" cy="0"/>
            </a:xfrm>
            <a:prstGeom prst="line">
              <a:avLst/>
            </a:prstGeom>
            <a:ln cap="rnd" w="38100">
              <a:solidFill>
                <a:srgbClr val="F4F4F4"/>
              </a:solidFill>
              <a:prstDash val="solid"/>
              <a:headEnd type="none" len="sm" w="sm"/>
              <a:tailEnd type="none" len="sm" w="sm"/>
            </a:ln>
          </p:spPr>
        </p:sp>
        <p:sp>
          <p:nvSpPr>
            <p:cNvPr name="TextBox 11" id="11"/>
            <p:cNvSpPr txBox="true"/>
            <p:nvPr/>
          </p:nvSpPr>
          <p:spPr>
            <a:xfrm rot="0">
              <a:off x="0" y="239470"/>
              <a:ext cx="12527374" cy="622723"/>
            </a:xfrm>
            <a:prstGeom prst="rect">
              <a:avLst/>
            </a:prstGeom>
          </p:spPr>
          <p:txBody>
            <a:bodyPr anchor="t" rtlCol="false" tIns="0" lIns="0" bIns="0" rIns="0">
              <a:spAutoFit/>
            </a:bodyPr>
            <a:lstStyle/>
            <a:p>
              <a:pPr algn="l" marL="0" indent="0" lvl="0">
                <a:lnSpc>
                  <a:spcPts val="3919"/>
                </a:lnSpc>
                <a:spcBef>
                  <a:spcPct val="0"/>
                </a:spcBef>
              </a:pPr>
              <a:r>
                <a:rPr lang="en-US" sz="2800">
                  <a:solidFill>
                    <a:srgbClr val="F4F4F4"/>
                  </a:solidFill>
                  <a:latin typeface="Poppins Bold"/>
                </a:rPr>
                <a:t>Rethink:</a:t>
              </a:r>
            </a:p>
          </p:txBody>
        </p:sp>
        <p:sp>
          <p:nvSpPr>
            <p:cNvPr name="TextBox 12" id="12"/>
            <p:cNvSpPr txBox="true"/>
            <p:nvPr/>
          </p:nvSpPr>
          <p:spPr>
            <a:xfrm rot="0">
              <a:off x="0" y="884480"/>
              <a:ext cx="12527374" cy="2651120"/>
            </a:xfrm>
            <a:prstGeom prst="rect">
              <a:avLst/>
            </a:prstGeom>
          </p:spPr>
          <p:txBody>
            <a:bodyPr anchor="t" rtlCol="false" tIns="0" lIns="0" bIns="0" rIns="0">
              <a:spAutoFit/>
            </a:bodyPr>
            <a:lstStyle/>
            <a:p>
              <a:pPr marL="404842" indent="-202421" lvl="1">
                <a:lnSpc>
                  <a:spcPts val="2625"/>
                </a:lnSpc>
                <a:buFont typeface="Arial"/>
                <a:buChar char="•"/>
              </a:pPr>
              <a:r>
                <a:rPr lang="en-US" sz="1875">
                  <a:solidFill>
                    <a:srgbClr val="F4F4F4"/>
                  </a:solidFill>
                  <a:latin typeface="Poppins Light"/>
                </a:rPr>
                <a:t>Remove unnecessary items, unused tools from </a:t>
              </a:r>
              <a:r>
                <a:rPr lang="en-US" sz="1875">
                  <a:solidFill>
                    <a:srgbClr val="F4F4F4"/>
                  </a:solidFill>
                  <a:latin typeface="Poppins Light"/>
                </a:rPr>
                <a:t>surgical kits</a:t>
              </a:r>
            </a:p>
            <a:p>
              <a:pPr marL="404842" indent="-202421" lvl="1">
                <a:lnSpc>
                  <a:spcPts val="2625"/>
                </a:lnSpc>
                <a:buFont typeface="Arial"/>
                <a:buChar char="•"/>
              </a:pPr>
              <a:r>
                <a:rPr lang="en-US" sz="1875">
                  <a:solidFill>
                    <a:srgbClr val="F4F4F4"/>
                  </a:solidFill>
                  <a:latin typeface="Poppins Light"/>
                </a:rPr>
                <a:t>Walking patient to the OR</a:t>
              </a:r>
            </a:p>
            <a:p>
              <a:pPr marL="404842" indent="-202421" lvl="1">
                <a:lnSpc>
                  <a:spcPts val="2625"/>
                </a:lnSpc>
                <a:buFont typeface="Arial"/>
                <a:buChar char="•"/>
              </a:pPr>
              <a:r>
                <a:rPr lang="en-US" sz="1875">
                  <a:solidFill>
                    <a:srgbClr val="F4F4F4"/>
                  </a:solidFill>
                  <a:latin typeface="Poppins Light"/>
                </a:rPr>
                <a:t>Reinvest benefits into projects for patients and/or professionals</a:t>
              </a:r>
            </a:p>
            <a:p>
              <a:pPr marL="404842" indent="-202421" lvl="1">
                <a:lnSpc>
                  <a:spcPts val="2625"/>
                </a:lnSpc>
                <a:buFont typeface="Arial"/>
                <a:buChar char="•"/>
              </a:pPr>
              <a:r>
                <a:rPr lang="en-US" sz="1875">
                  <a:solidFill>
                    <a:srgbClr val="F4F4F4"/>
                  </a:solidFill>
                  <a:latin typeface="Poppins Light"/>
                </a:rPr>
                <a:t>Sustainable purchasing (life cycle analysis…etc…)</a:t>
              </a:r>
            </a:p>
            <a:p>
              <a:pPr marL="404842" indent="-202421" lvl="1">
                <a:lnSpc>
                  <a:spcPts val="2625"/>
                </a:lnSpc>
                <a:buFont typeface="Arial"/>
                <a:buChar char="•"/>
              </a:pPr>
              <a:r>
                <a:rPr lang="en-US" sz="1875">
                  <a:solidFill>
                    <a:srgbClr val="F4F4F4"/>
                  </a:solidFill>
                  <a:latin typeface="Poppins Light"/>
                </a:rPr>
                <a:t>Use telemedicine</a:t>
              </a:r>
            </a:p>
            <a:p>
              <a:pPr algn="l" marL="404842" indent="-202421" lvl="1">
                <a:lnSpc>
                  <a:spcPts val="2625"/>
                </a:lnSpc>
                <a:buFont typeface="Arial"/>
                <a:buChar char="•"/>
              </a:pPr>
              <a:r>
                <a:rPr lang="en-US" sz="1875">
                  <a:solidFill>
                    <a:srgbClr val="F4F4F4"/>
                  </a:solidFill>
                  <a:latin typeface="Poppins Light"/>
                </a:rPr>
                <a:t>Reduction in hospital length of stay (fast-tracking, day case..)</a:t>
              </a:r>
            </a:p>
          </p:txBody>
        </p:sp>
      </p:grpSp>
      <p:grpSp>
        <p:nvGrpSpPr>
          <p:cNvPr name="Group 13" id="13"/>
          <p:cNvGrpSpPr/>
          <p:nvPr/>
        </p:nvGrpSpPr>
        <p:grpSpPr>
          <a:xfrm rot="0">
            <a:off x="8401904" y="6909639"/>
            <a:ext cx="8857396" cy="1984950"/>
            <a:chOff x="0" y="0"/>
            <a:chExt cx="11809861" cy="2646600"/>
          </a:xfrm>
        </p:grpSpPr>
        <p:sp>
          <p:nvSpPr>
            <p:cNvPr name="AutoShape 14" id="14"/>
            <p:cNvSpPr/>
            <p:nvPr/>
          </p:nvSpPr>
          <p:spPr>
            <a:xfrm rot="0">
              <a:off x="0" y="0"/>
              <a:ext cx="3267866" cy="0"/>
            </a:xfrm>
            <a:prstGeom prst="line">
              <a:avLst/>
            </a:prstGeom>
            <a:ln cap="rnd" w="38100">
              <a:solidFill>
                <a:srgbClr val="F4F4F4"/>
              </a:solidFill>
              <a:prstDash val="solid"/>
              <a:headEnd type="none" len="sm" w="sm"/>
              <a:tailEnd type="none" len="sm" w="sm"/>
            </a:ln>
          </p:spPr>
        </p:sp>
        <p:sp>
          <p:nvSpPr>
            <p:cNvPr name="TextBox 15" id="15"/>
            <p:cNvSpPr txBox="true"/>
            <p:nvPr/>
          </p:nvSpPr>
          <p:spPr>
            <a:xfrm rot="0">
              <a:off x="0" y="239470"/>
              <a:ext cx="11809861" cy="622723"/>
            </a:xfrm>
            <a:prstGeom prst="rect">
              <a:avLst/>
            </a:prstGeom>
          </p:spPr>
          <p:txBody>
            <a:bodyPr anchor="t" rtlCol="false" tIns="0" lIns="0" bIns="0" rIns="0">
              <a:spAutoFit/>
            </a:bodyPr>
            <a:lstStyle/>
            <a:p>
              <a:pPr algn="l" marL="0" indent="0" lvl="0">
                <a:lnSpc>
                  <a:spcPts val="3919"/>
                </a:lnSpc>
                <a:spcBef>
                  <a:spcPct val="0"/>
                </a:spcBef>
              </a:pPr>
              <a:r>
                <a:rPr lang="en-US" sz="2800">
                  <a:solidFill>
                    <a:srgbClr val="F4F4F4"/>
                  </a:solidFill>
                  <a:latin typeface="Poppins Bold"/>
                </a:rPr>
                <a:t>Research:</a:t>
              </a:r>
            </a:p>
          </p:txBody>
        </p:sp>
        <p:sp>
          <p:nvSpPr>
            <p:cNvPr name="TextBox 16" id="16"/>
            <p:cNvSpPr txBox="true"/>
            <p:nvPr/>
          </p:nvSpPr>
          <p:spPr>
            <a:xfrm rot="0">
              <a:off x="0" y="884480"/>
              <a:ext cx="11809861" cy="1762120"/>
            </a:xfrm>
            <a:prstGeom prst="rect">
              <a:avLst/>
            </a:prstGeom>
          </p:spPr>
          <p:txBody>
            <a:bodyPr anchor="t" rtlCol="false" tIns="0" lIns="0" bIns="0" rIns="0">
              <a:spAutoFit/>
            </a:bodyPr>
            <a:lstStyle/>
            <a:p>
              <a:pPr marL="404842" indent="-202421" lvl="1">
                <a:lnSpc>
                  <a:spcPts val="2625"/>
                </a:lnSpc>
                <a:buFont typeface="Arial"/>
                <a:buChar char="•"/>
              </a:pPr>
              <a:r>
                <a:rPr lang="en-US" sz="1875">
                  <a:solidFill>
                    <a:srgbClr val="F4F4F4"/>
                  </a:solidFill>
                  <a:latin typeface="Poppins Light"/>
                </a:rPr>
                <a:t>Life cycle analysis of medical devices</a:t>
              </a:r>
            </a:p>
            <a:p>
              <a:pPr marL="404842" indent="-202421" lvl="1">
                <a:lnSpc>
                  <a:spcPts val="2625"/>
                </a:lnSpc>
                <a:buFont typeface="Arial"/>
                <a:buChar char="•"/>
              </a:pPr>
              <a:r>
                <a:rPr lang="en-US" sz="1875">
                  <a:solidFill>
                    <a:srgbClr val="F4F4F4"/>
                  </a:solidFill>
                  <a:latin typeface="Poppins Light"/>
                </a:rPr>
                <a:t>Carbon footprint of new practices/technologies</a:t>
              </a:r>
            </a:p>
            <a:p>
              <a:pPr marL="404842" indent="-202421" lvl="1">
                <a:lnSpc>
                  <a:spcPts val="2625"/>
                </a:lnSpc>
                <a:buFont typeface="Arial"/>
                <a:buChar char="•"/>
              </a:pPr>
              <a:r>
                <a:rPr lang="en-US" sz="1875">
                  <a:solidFill>
                    <a:srgbClr val="F4F4F4"/>
                  </a:solidFill>
                  <a:latin typeface="Poppins Light"/>
                </a:rPr>
                <a:t>Comparison of carbon footprint of different health systems</a:t>
              </a:r>
            </a:p>
            <a:p>
              <a:pPr algn="l" marL="404842" indent="-202421" lvl="1">
                <a:lnSpc>
                  <a:spcPts val="2625"/>
                </a:lnSpc>
                <a:buFont typeface="Arial"/>
                <a:buChar char="•"/>
              </a:pPr>
              <a:r>
                <a:rPr lang="en-US" sz="1875">
                  <a:solidFill>
                    <a:srgbClr val="F4F4F4"/>
                  </a:solidFill>
                  <a:latin typeface="Poppins Light"/>
                </a:rPr>
                <a:t>Development of « green » devices</a:t>
              </a:r>
            </a:p>
          </p:txBody>
        </p:sp>
      </p:grpSp>
      <p:grpSp>
        <p:nvGrpSpPr>
          <p:cNvPr name="Group 17" id="17"/>
          <p:cNvGrpSpPr/>
          <p:nvPr/>
        </p:nvGrpSpPr>
        <p:grpSpPr>
          <a:xfrm rot="0">
            <a:off x="1288981" y="2959753"/>
            <a:ext cx="6357960" cy="3985200"/>
            <a:chOff x="0" y="0"/>
            <a:chExt cx="8477280" cy="5313600"/>
          </a:xfrm>
        </p:grpSpPr>
        <p:sp>
          <p:nvSpPr>
            <p:cNvPr name="AutoShape 18" id="18"/>
            <p:cNvSpPr/>
            <p:nvPr/>
          </p:nvSpPr>
          <p:spPr>
            <a:xfrm rot="0">
              <a:off x="0" y="0"/>
              <a:ext cx="3267866" cy="0"/>
            </a:xfrm>
            <a:prstGeom prst="line">
              <a:avLst/>
            </a:prstGeom>
            <a:ln cap="rnd" w="38100">
              <a:solidFill>
                <a:srgbClr val="F4F4F4"/>
              </a:solidFill>
              <a:prstDash val="solid"/>
              <a:headEnd type="none" len="sm" w="sm"/>
              <a:tailEnd type="none" len="sm" w="sm"/>
            </a:ln>
          </p:spPr>
        </p:sp>
        <p:sp>
          <p:nvSpPr>
            <p:cNvPr name="TextBox 19" id="19"/>
            <p:cNvSpPr txBox="true"/>
            <p:nvPr/>
          </p:nvSpPr>
          <p:spPr>
            <a:xfrm rot="0">
              <a:off x="0" y="239470"/>
              <a:ext cx="8085821" cy="622723"/>
            </a:xfrm>
            <a:prstGeom prst="rect">
              <a:avLst/>
            </a:prstGeom>
          </p:spPr>
          <p:txBody>
            <a:bodyPr anchor="t" rtlCol="false" tIns="0" lIns="0" bIns="0" rIns="0">
              <a:spAutoFit/>
            </a:bodyPr>
            <a:lstStyle/>
            <a:p>
              <a:pPr algn="l" marL="0" indent="0" lvl="0">
                <a:lnSpc>
                  <a:spcPts val="3919"/>
                </a:lnSpc>
                <a:spcBef>
                  <a:spcPct val="0"/>
                </a:spcBef>
              </a:pPr>
              <a:r>
                <a:rPr lang="en-US" sz="2800">
                  <a:solidFill>
                    <a:srgbClr val="F4F4F4"/>
                  </a:solidFill>
                  <a:latin typeface="Poppins Bold"/>
                </a:rPr>
                <a:t>Reduce:</a:t>
              </a:r>
            </a:p>
          </p:txBody>
        </p:sp>
        <p:sp>
          <p:nvSpPr>
            <p:cNvPr name="TextBox 20" id="20"/>
            <p:cNvSpPr txBox="true"/>
            <p:nvPr/>
          </p:nvSpPr>
          <p:spPr>
            <a:xfrm rot="0">
              <a:off x="0" y="884480"/>
              <a:ext cx="8477280" cy="4429120"/>
            </a:xfrm>
            <a:prstGeom prst="rect">
              <a:avLst/>
            </a:prstGeom>
          </p:spPr>
          <p:txBody>
            <a:bodyPr anchor="t" rtlCol="false" tIns="0" lIns="0" bIns="0" rIns="0">
              <a:spAutoFit/>
            </a:bodyPr>
            <a:lstStyle/>
            <a:p>
              <a:pPr marL="404842" indent="-202421" lvl="1">
                <a:lnSpc>
                  <a:spcPts val="2625"/>
                </a:lnSpc>
                <a:buFont typeface="Arial"/>
                <a:buChar char="•"/>
              </a:pPr>
              <a:r>
                <a:rPr lang="en-US" sz="1875">
                  <a:solidFill>
                    <a:srgbClr val="F4F4F4"/>
                  </a:solidFill>
                  <a:latin typeface="Poppins Light Bold"/>
                </a:rPr>
                <a:t>Energy consumption:</a:t>
              </a:r>
              <a:r>
                <a:rPr lang="en-US" sz="1875">
                  <a:solidFill>
                    <a:srgbClr val="F4F4F4"/>
                  </a:solidFill>
                  <a:latin typeface="Poppins Light"/>
                </a:rPr>
                <a:t> reduction of heating/AC or ventilation </a:t>
              </a:r>
              <a:r>
                <a:rPr lang="en-US" sz="1875">
                  <a:solidFill>
                    <a:srgbClr val="F4F4F4"/>
                  </a:solidFill>
                  <a:latin typeface="Poppins Light"/>
                </a:rPr>
                <a:t>when unoccupied, switch to LED bulbs</a:t>
              </a:r>
            </a:p>
            <a:p>
              <a:pPr marL="404842" indent="-202421" lvl="1">
                <a:lnSpc>
                  <a:spcPts val="2625"/>
                </a:lnSpc>
                <a:buFont typeface="Arial"/>
                <a:buChar char="•"/>
              </a:pPr>
              <a:r>
                <a:rPr lang="en-US" sz="1875">
                  <a:solidFill>
                    <a:srgbClr val="F4F4F4"/>
                  </a:solidFill>
                  <a:latin typeface="Poppins Light Bold"/>
                </a:rPr>
                <a:t>Water consumption:</a:t>
              </a:r>
              <a:r>
                <a:rPr lang="en-US" sz="1875">
                  <a:solidFill>
                    <a:srgbClr val="F4F4F4"/>
                  </a:solidFill>
                  <a:latin typeface="Poppins Light"/>
                </a:rPr>
                <a:t> reduce flow in OR faucet</a:t>
              </a:r>
            </a:p>
            <a:p>
              <a:pPr marL="404842" indent="-202421" lvl="1">
                <a:lnSpc>
                  <a:spcPts val="2625"/>
                </a:lnSpc>
                <a:buFont typeface="Arial"/>
                <a:buChar char="•"/>
              </a:pPr>
              <a:r>
                <a:rPr lang="en-US" sz="1875">
                  <a:solidFill>
                    <a:srgbClr val="F4F4F4"/>
                  </a:solidFill>
                  <a:latin typeface="Poppins Light Bold"/>
                </a:rPr>
                <a:t>Paper:</a:t>
              </a:r>
              <a:r>
                <a:rPr lang="en-US" sz="1875">
                  <a:solidFill>
                    <a:srgbClr val="F4F4F4"/>
                  </a:solidFill>
                  <a:latin typeface="Poppins Light"/>
                </a:rPr>
                <a:t> suppression of anaesthesia printed report (only e file)</a:t>
              </a:r>
            </a:p>
            <a:p>
              <a:pPr marL="404842" indent="-202421" lvl="1">
                <a:lnSpc>
                  <a:spcPts val="2625"/>
                </a:lnSpc>
                <a:buFont typeface="Arial"/>
                <a:buChar char="•"/>
              </a:pPr>
              <a:r>
                <a:rPr lang="en-US" sz="1875">
                  <a:solidFill>
                    <a:srgbClr val="F4F4F4"/>
                  </a:solidFill>
                  <a:latin typeface="Poppins Light Bold"/>
                </a:rPr>
                <a:t>Plastic:</a:t>
              </a:r>
              <a:r>
                <a:rPr lang="en-US" sz="1875">
                  <a:solidFill>
                    <a:srgbClr val="F4F4F4"/>
                  </a:solidFill>
                  <a:latin typeface="Poppins Light"/>
                </a:rPr>
                <a:t> decrease single use and packaging</a:t>
              </a:r>
            </a:p>
            <a:p>
              <a:pPr marL="404842" indent="-202421" lvl="1">
                <a:lnSpc>
                  <a:spcPts val="2625"/>
                </a:lnSpc>
                <a:buFont typeface="Arial"/>
                <a:buChar char="•"/>
              </a:pPr>
              <a:r>
                <a:rPr lang="en-US" sz="1875">
                  <a:solidFill>
                    <a:srgbClr val="F4F4F4"/>
                  </a:solidFill>
                  <a:latin typeface="Poppins Light Bold"/>
                </a:rPr>
                <a:t>Drugs and materials:</a:t>
              </a:r>
              <a:r>
                <a:rPr lang="en-US" sz="1875">
                  <a:solidFill>
                    <a:srgbClr val="F4F4F4"/>
                  </a:solidFill>
                  <a:latin typeface="Poppins Light"/>
                </a:rPr>
                <a:t> Reduce overage</a:t>
              </a:r>
            </a:p>
            <a:p>
              <a:pPr marL="404842" indent="-202421" lvl="1">
                <a:lnSpc>
                  <a:spcPts val="2625"/>
                </a:lnSpc>
                <a:buFont typeface="Arial"/>
                <a:buChar char="•"/>
              </a:pPr>
              <a:r>
                <a:rPr lang="en-US" sz="1875">
                  <a:solidFill>
                    <a:srgbClr val="F4F4F4"/>
                  </a:solidFill>
                  <a:latin typeface="Poppins Light Bold"/>
                </a:rPr>
                <a:t>Chemical and environmental exposures:</a:t>
              </a:r>
              <a:r>
                <a:rPr lang="en-US" sz="1875">
                  <a:solidFill>
                    <a:srgbClr val="F4F4F4"/>
                  </a:solidFill>
                  <a:latin typeface="Poppins Light"/>
                </a:rPr>
                <a:t> BPA, Phtalates, endocrine disruptors etc…</a:t>
              </a:r>
            </a:p>
            <a:p>
              <a:pPr algn="l" marL="404842" indent="-202421" lvl="1">
                <a:lnSpc>
                  <a:spcPts val="2625"/>
                </a:lnSpc>
                <a:buFont typeface="Arial"/>
                <a:buChar char="•"/>
              </a:pPr>
              <a:r>
                <a:rPr lang="en-US" sz="1875">
                  <a:solidFill>
                    <a:srgbClr val="F4F4F4"/>
                  </a:solidFill>
                  <a:latin typeface="Poppins Light Bold"/>
                </a:rPr>
                <a:t>Other:</a:t>
              </a:r>
              <a:r>
                <a:rPr lang="en-US" sz="1875">
                  <a:solidFill>
                    <a:srgbClr val="F4F4F4"/>
                  </a:solidFill>
                  <a:latin typeface="Poppins Light"/>
                </a:rPr>
                <a:t> Cups, coffee capsules, water bottles</a:t>
              </a:r>
            </a:p>
          </p:txBody>
        </p:sp>
      </p:grpSp>
      <p:grpSp>
        <p:nvGrpSpPr>
          <p:cNvPr name="Group 21" id="21"/>
          <p:cNvGrpSpPr/>
          <p:nvPr/>
        </p:nvGrpSpPr>
        <p:grpSpPr>
          <a:xfrm rot="0">
            <a:off x="1288981" y="7541407"/>
            <a:ext cx="4573811" cy="984825"/>
            <a:chOff x="0" y="0"/>
            <a:chExt cx="6098415" cy="1313100"/>
          </a:xfrm>
        </p:grpSpPr>
        <p:sp>
          <p:nvSpPr>
            <p:cNvPr name="AutoShape 22" id="22"/>
            <p:cNvSpPr/>
            <p:nvPr/>
          </p:nvSpPr>
          <p:spPr>
            <a:xfrm rot="0">
              <a:off x="0" y="0"/>
              <a:ext cx="3267866" cy="0"/>
            </a:xfrm>
            <a:prstGeom prst="line">
              <a:avLst/>
            </a:prstGeom>
            <a:ln cap="rnd" w="38100">
              <a:solidFill>
                <a:srgbClr val="F4F4F4"/>
              </a:solidFill>
              <a:prstDash val="solid"/>
              <a:headEnd type="none" len="sm" w="sm"/>
              <a:tailEnd type="none" len="sm" w="sm"/>
            </a:ln>
          </p:spPr>
        </p:sp>
        <p:sp>
          <p:nvSpPr>
            <p:cNvPr name="TextBox 23" id="23"/>
            <p:cNvSpPr txBox="true"/>
            <p:nvPr/>
          </p:nvSpPr>
          <p:spPr>
            <a:xfrm rot="0">
              <a:off x="0" y="239470"/>
              <a:ext cx="5691900" cy="622723"/>
            </a:xfrm>
            <a:prstGeom prst="rect">
              <a:avLst/>
            </a:prstGeom>
          </p:spPr>
          <p:txBody>
            <a:bodyPr anchor="t" rtlCol="false" tIns="0" lIns="0" bIns="0" rIns="0">
              <a:spAutoFit/>
            </a:bodyPr>
            <a:lstStyle/>
            <a:p>
              <a:pPr algn="l" marL="0" indent="0" lvl="0">
                <a:lnSpc>
                  <a:spcPts val="3919"/>
                </a:lnSpc>
                <a:spcBef>
                  <a:spcPct val="0"/>
                </a:spcBef>
              </a:pPr>
              <a:r>
                <a:rPr lang="en-US" sz="2800">
                  <a:solidFill>
                    <a:srgbClr val="F4F4F4"/>
                  </a:solidFill>
                  <a:latin typeface="Poppins Bold"/>
                </a:rPr>
                <a:t>Reuse:</a:t>
              </a:r>
            </a:p>
          </p:txBody>
        </p:sp>
        <p:sp>
          <p:nvSpPr>
            <p:cNvPr name="TextBox 24" id="24"/>
            <p:cNvSpPr txBox="true"/>
            <p:nvPr/>
          </p:nvSpPr>
          <p:spPr>
            <a:xfrm rot="0">
              <a:off x="0" y="884480"/>
              <a:ext cx="6098415" cy="428620"/>
            </a:xfrm>
            <a:prstGeom prst="rect">
              <a:avLst/>
            </a:prstGeom>
          </p:spPr>
          <p:txBody>
            <a:bodyPr anchor="t" rtlCol="false" tIns="0" lIns="0" bIns="0" rIns="0">
              <a:spAutoFit/>
            </a:bodyPr>
            <a:lstStyle/>
            <a:p>
              <a:pPr algn="l" marL="404842" indent="-202421" lvl="1">
                <a:lnSpc>
                  <a:spcPts val="2625"/>
                </a:lnSpc>
                <a:buFont typeface="Arial"/>
                <a:buChar char="•"/>
              </a:pPr>
              <a:r>
                <a:rPr lang="en-US" sz="1875">
                  <a:solidFill>
                    <a:srgbClr val="F4F4F4"/>
                  </a:solidFill>
                  <a:latin typeface="Poppins Light"/>
                </a:rPr>
                <a:t>Reprocessing of medical devices</a:t>
              </a:r>
            </a:p>
          </p:txBody>
        </p:sp>
      </p:gr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4F4F4"/>
        </a:solidFill>
      </p:bgPr>
    </p:bg>
    <p:spTree>
      <p:nvGrpSpPr>
        <p:cNvPr id="1" name=""/>
        <p:cNvGrpSpPr/>
        <p:nvPr/>
      </p:nvGrpSpPr>
      <p:grpSpPr>
        <a:xfrm>
          <a:off x="0" y="0"/>
          <a:ext cx="0" cy="0"/>
          <a:chOff x="0" y="0"/>
          <a:chExt cx="0" cy="0"/>
        </a:xfrm>
      </p:grpSpPr>
      <p:sp>
        <p:nvSpPr>
          <p:cNvPr name="TextBox 2" id="2"/>
          <p:cNvSpPr txBox="true"/>
          <p:nvPr/>
        </p:nvSpPr>
        <p:spPr>
          <a:xfrm rot="0">
            <a:off x="7518700" y="1024388"/>
            <a:ext cx="9740600" cy="4563110"/>
          </a:xfrm>
          <a:prstGeom prst="rect">
            <a:avLst/>
          </a:prstGeom>
        </p:spPr>
        <p:txBody>
          <a:bodyPr anchor="t" rtlCol="false" tIns="0" lIns="0" bIns="0" rIns="0">
            <a:spAutoFit/>
          </a:bodyPr>
          <a:lstStyle/>
          <a:p>
            <a:pPr marL="561337" indent="-280669" lvl="1">
              <a:lnSpc>
                <a:spcPts val="3639"/>
              </a:lnSpc>
              <a:buFont typeface="Arial"/>
              <a:buChar char="•"/>
            </a:pPr>
            <a:r>
              <a:rPr lang="en-US" sz="2599">
                <a:solidFill>
                  <a:srgbClr val="000000"/>
                </a:solidFill>
                <a:latin typeface="Poppins Light"/>
              </a:rPr>
              <a:t>Education of all healthcare professionals</a:t>
            </a:r>
          </a:p>
          <a:p>
            <a:pPr marL="561337" indent="-280669" lvl="1">
              <a:lnSpc>
                <a:spcPts val="3639"/>
              </a:lnSpc>
              <a:buFont typeface="Arial"/>
              <a:buChar char="•"/>
            </a:pPr>
            <a:r>
              <a:rPr lang="en-US" sz="2599">
                <a:solidFill>
                  <a:srgbClr val="000000"/>
                </a:solidFill>
                <a:latin typeface="Poppins Light"/>
              </a:rPr>
              <a:t>Sign an agreement as proof of commitment</a:t>
            </a:r>
          </a:p>
          <a:p>
            <a:pPr marL="561337" indent="-280669" lvl="1">
              <a:lnSpc>
                <a:spcPts val="3639"/>
              </a:lnSpc>
              <a:buFont typeface="Arial"/>
              <a:buChar char="•"/>
            </a:pPr>
            <a:r>
              <a:rPr lang="en-US" sz="2599">
                <a:solidFill>
                  <a:srgbClr val="000000"/>
                </a:solidFill>
                <a:latin typeface="Poppins Light"/>
              </a:rPr>
              <a:t>Reduce waste at each step of the perioperative process</a:t>
            </a:r>
          </a:p>
          <a:p>
            <a:pPr marL="561337" indent="-280669" lvl="1">
              <a:lnSpc>
                <a:spcPts val="3639"/>
              </a:lnSpc>
              <a:buFont typeface="Arial"/>
              <a:buChar char="•"/>
            </a:pPr>
            <a:r>
              <a:rPr lang="en-US" sz="2599">
                <a:solidFill>
                  <a:srgbClr val="000000"/>
                </a:solidFill>
                <a:latin typeface="Poppins Light"/>
              </a:rPr>
              <a:t>Communication within the local task force with the institution</a:t>
            </a:r>
          </a:p>
          <a:p>
            <a:pPr marL="561337" indent="-280669" lvl="1">
              <a:lnSpc>
                <a:spcPts val="3639"/>
              </a:lnSpc>
              <a:buFont typeface="Arial"/>
              <a:buChar char="•"/>
            </a:pPr>
            <a:r>
              <a:rPr lang="en-US" sz="2599">
                <a:solidFill>
                  <a:srgbClr val="000000"/>
                </a:solidFill>
                <a:latin typeface="Poppins Light"/>
              </a:rPr>
              <a:t>Improve patients' and professionals quality of life</a:t>
            </a:r>
          </a:p>
          <a:p>
            <a:pPr marL="561337" indent="-280669" lvl="1">
              <a:lnSpc>
                <a:spcPts val="3639"/>
              </a:lnSpc>
              <a:buFont typeface="Arial"/>
              <a:buChar char="•"/>
            </a:pPr>
            <a:r>
              <a:rPr lang="en-US" sz="2599">
                <a:solidFill>
                  <a:srgbClr val="000000"/>
                </a:solidFill>
                <a:latin typeface="Poppins Light"/>
              </a:rPr>
              <a:t>Team building</a:t>
            </a:r>
          </a:p>
          <a:p>
            <a:pPr marL="561337" indent="-280669" lvl="1">
              <a:lnSpc>
                <a:spcPts val="3639"/>
              </a:lnSpc>
              <a:buFont typeface="Arial"/>
              <a:buChar char="•"/>
            </a:pPr>
            <a:r>
              <a:rPr lang="en-US" sz="2599">
                <a:solidFill>
                  <a:srgbClr val="000000"/>
                </a:solidFill>
                <a:latin typeface="Poppins Light"/>
              </a:rPr>
              <a:t>Create a virtuous cycle (collect and reinvest)</a:t>
            </a:r>
          </a:p>
          <a:p>
            <a:pPr marL="561337" indent="-280669" lvl="1">
              <a:lnSpc>
                <a:spcPts val="3639"/>
              </a:lnSpc>
              <a:buFont typeface="Arial"/>
              <a:buChar char="•"/>
            </a:pPr>
            <a:r>
              <a:rPr lang="en-US" sz="2599">
                <a:solidFill>
                  <a:srgbClr val="000000"/>
                </a:solidFill>
                <a:latin typeface="Poppins Light"/>
              </a:rPr>
              <a:t>Break down barriers to the idea of sustainability</a:t>
            </a:r>
          </a:p>
          <a:p>
            <a:pPr marL="561337" indent="-280669" lvl="1">
              <a:lnSpc>
                <a:spcPts val="3639"/>
              </a:lnSpc>
              <a:buFont typeface="Arial"/>
              <a:buChar char="•"/>
            </a:pPr>
            <a:r>
              <a:rPr lang="en-US" sz="2599">
                <a:solidFill>
                  <a:srgbClr val="000000"/>
                </a:solidFill>
                <a:latin typeface="Poppins Light"/>
              </a:rPr>
              <a:t>Positive communication</a:t>
            </a:r>
          </a:p>
        </p:txBody>
      </p:sp>
      <p:sp>
        <p:nvSpPr>
          <p:cNvPr name="TextBox 3" id="3"/>
          <p:cNvSpPr txBox="true"/>
          <p:nvPr/>
        </p:nvSpPr>
        <p:spPr>
          <a:xfrm rot="0">
            <a:off x="1288981" y="1052963"/>
            <a:ext cx="5231012" cy="3046095"/>
          </a:xfrm>
          <a:prstGeom prst="rect">
            <a:avLst/>
          </a:prstGeom>
        </p:spPr>
        <p:txBody>
          <a:bodyPr anchor="t" rtlCol="false" tIns="0" lIns="0" bIns="0" rIns="0">
            <a:spAutoFit/>
          </a:bodyPr>
          <a:lstStyle/>
          <a:p>
            <a:pPr>
              <a:lnSpc>
                <a:spcPts val="6000"/>
              </a:lnSpc>
            </a:pPr>
            <a:r>
              <a:rPr lang="en-US" sz="4800" spc="72">
                <a:solidFill>
                  <a:srgbClr val="19486A"/>
                </a:solidFill>
                <a:latin typeface="Poppins Bold"/>
              </a:rPr>
              <a:t>Collective</a:t>
            </a:r>
          </a:p>
          <a:p>
            <a:pPr>
              <a:lnSpc>
                <a:spcPts val="6000"/>
              </a:lnSpc>
            </a:pPr>
            <a:r>
              <a:rPr lang="en-US" sz="4800" spc="72">
                <a:solidFill>
                  <a:srgbClr val="19486A"/>
                </a:solidFill>
                <a:latin typeface="Poppins Bold"/>
              </a:rPr>
              <a:t>responsibilities</a:t>
            </a:r>
          </a:p>
          <a:p>
            <a:pPr>
              <a:lnSpc>
                <a:spcPts val="6000"/>
              </a:lnSpc>
            </a:pPr>
            <a:r>
              <a:rPr lang="en-US" sz="4800" spc="72">
                <a:solidFill>
                  <a:srgbClr val="19486A"/>
                </a:solidFill>
                <a:latin typeface="Poppins Bold"/>
              </a:rPr>
              <a:t>(patients and professionals)</a:t>
            </a:r>
          </a:p>
        </p:txBody>
      </p:sp>
      <p:sp>
        <p:nvSpPr>
          <p:cNvPr name="TextBox 4" id="4"/>
          <p:cNvSpPr txBox="true"/>
          <p:nvPr/>
        </p:nvSpPr>
        <p:spPr>
          <a:xfrm rot="0">
            <a:off x="1288981" y="9067800"/>
            <a:ext cx="5078995" cy="266700"/>
          </a:xfrm>
          <a:prstGeom prst="rect">
            <a:avLst/>
          </a:prstGeom>
        </p:spPr>
        <p:txBody>
          <a:bodyPr anchor="t" rtlCol="false" tIns="0" lIns="0" bIns="0" rIns="0">
            <a:spAutoFit/>
          </a:bodyPr>
          <a:lstStyle/>
          <a:p>
            <a:pPr>
              <a:lnSpc>
                <a:spcPts val="2100"/>
              </a:lnSpc>
              <a:spcBef>
                <a:spcPct val="0"/>
              </a:spcBef>
            </a:pPr>
            <a:r>
              <a:rPr lang="en-US" sz="1500">
                <a:solidFill>
                  <a:srgbClr val="000000"/>
                </a:solidFill>
                <a:latin typeface="Poppins Light"/>
              </a:rPr>
              <a:t>ESAIC</a:t>
            </a:r>
          </a:p>
        </p:txBody>
      </p:sp>
      <p:sp>
        <p:nvSpPr>
          <p:cNvPr name="AutoShape 5" id="5"/>
          <p:cNvSpPr/>
          <p:nvPr/>
        </p:nvSpPr>
        <p:spPr>
          <a:xfrm rot="0">
            <a:off x="6592749" y="9210675"/>
            <a:ext cx="11695266" cy="0"/>
          </a:xfrm>
          <a:prstGeom prst="line">
            <a:avLst/>
          </a:prstGeom>
          <a:ln cap="rnd" w="9525">
            <a:solidFill>
              <a:srgbClr val="000000"/>
            </a:solidFill>
            <a:prstDash val="solid"/>
            <a:headEnd type="none" len="sm" w="sm"/>
            <a:tailEnd type="none" len="sm" w="sm"/>
          </a:ln>
        </p:spPr>
      </p:sp>
      <p:grpSp>
        <p:nvGrpSpPr>
          <p:cNvPr name="Group 6" id="6"/>
          <p:cNvGrpSpPr/>
          <p:nvPr/>
        </p:nvGrpSpPr>
        <p:grpSpPr>
          <a:xfrm rot="0">
            <a:off x="14448342" y="7580734"/>
            <a:ext cx="1525166" cy="1525166"/>
            <a:chOff x="0" y="0"/>
            <a:chExt cx="1913890" cy="1913890"/>
          </a:xfrm>
        </p:grpSpPr>
        <p:sp>
          <p:nvSpPr>
            <p:cNvPr name="Freeform 7" id="7"/>
            <p:cNvSpPr/>
            <p:nvPr/>
          </p:nvSpPr>
          <p:spPr>
            <a:xfrm>
              <a:off x="0" y="0"/>
              <a:ext cx="1913890" cy="1913890"/>
            </a:xfrm>
            <a:custGeom>
              <a:avLst/>
              <a:gdLst/>
              <a:ahLst/>
              <a:cxnLst/>
              <a:rect r="r" b="b" t="t" l="l"/>
              <a:pathLst>
                <a:path h="1913890" w="1913890">
                  <a:moveTo>
                    <a:pt x="0" y="0"/>
                  </a:moveTo>
                  <a:lnTo>
                    <a:pt x="1913890" y="0"/>
                  </a:lnTo>
                  <a:lnTo>
                    <a:pt x="1913890" y="1913890"/>
                  </a:lnTo>
                  <a:lnTo>
                    <a:pt x="0" y="1913890"/>
                  </a:lnTo>
                  <a:close/>
                </a:path>
              </a:pathLst>
            </a:custGeom>
            <a:solidFill>
              <a:srgbClr val="BAE8ED"/>
            </a:solidFill>
          </p:spPr>
        </p:sp>
      </p:grpSp>
      <p:pic>
        <p:nvPicPr>
          <p:cNvPr name="Picture 8" id="8"/>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true" flipV="false" rot="0">
            <a:off x="13684897" y="7570936"/>
            <a:ext cx="778646" cy="1534964"/>
          </a:xfrm>
          <a:prstGeom prst="rect">
            <a:avLst/>
          </a:prstGeom>
        </p:spPr>
      </p:pic>
      <p:pic>
        <p:nvPicPr>
          <p:cNvPr name="Picture 9" id="9"/>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4463543" y="6053370"/>
            <a:ext cx="1509965" cy="1509965"/>
          </a:xfrm>
          <a:prstGeom prst="rect">
            <a:avLst/>
          </a:prstGeom>
        </p:spPr>
      </p:pic>
      <p:pic>
        <p:nvPicPr>
          <p:cNvPr name="Picture 10" id="10"/>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true" flipV="false" rot="0">
            <a:off x="14613337" y="7580734"/>
            <a:ext cx="1195175" cy="1525166"/>
          </a:xfrm>
          <a:prstGeom prst="rect">
            <a:avLst/>
          </a:prstGeom>
        </p:spPr>
      </p:pic>
      <p:pic>
        <p:nvPicPr>
          <p:cNvPr name="Picture 11" id="11"/>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true" flipV="false" rot="0">
            <a:off x="15973508" y="6070769"/>
            <a:ext cx="1285792" cy="3035131"/>
          </a:xfrm>
          <a:prstGeom prst="rect">
            <a:avLst/>
          </a:prstGeom>
        </p:spPr>
      </p:pic>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225750"/>
        </a:solidFill>
      </p:bgPr>
    </p:bg>
    <p:spTree>
      <p:nvGrpSpPr>
        <p:cNvPr id="1" name=""/>
        <p:cNvGrpSpPr/>
        <p:nvPr/>
      </p:nvGrpSpPr>
      <p:grpSpPr>
        <a:xfrm>
          <a:off x="0" y="0"/>
          <a:ext cx="0" cy="0"/>
          <a:chOff x="0" y="0"/>
          <a:chExt cx="0" cy="0"/>
        </a:xfrm>
      </p:grpSpPr>
      <p:sp>
        <p:nvSpPr>
          <p:cNvPr name="AutoShape 2" id="2"/>
          <p:cNvSpPr/>
          <p:nvPr/>
        </p:nvSpPr>
        <p:spPr>
          <a:xfrm rot="0">
            <a:off x="6592749" y="9210675"/>
            <a:ext cx="11695266" cy="0"/>
          </a:xfrm>
          <a:prstGeom prst="line">
            <a:avLst/>
          </a:prstGeom>
          <a:ln cap="rnd" w="9525">
            <a:solidFill>
              <a:srgbClr val="F4F4F4"/>
            </a:solidFill>
            <a:prstDash val="solid"/>
            <a:headEnd type="none" len="sm" w="sm"/>
            <a:tailEnd type="none" len="sm" w="sm"/>
          </a:ln>
        </p:spPr>
      </p:sp>
      <p:pic>
        <p:nvPicPr>
          <p:cNvPr name="Picture 3" id="3"/>
          <p:cNvPicPr>
            <a:picLocks noChangeAspect="true"/>
          </p:cNvPicPr>
          <p:nvPr/>
        </p:nvPicPr>
        <p:blipFill>
          <a:blip r:embed="rId2"/>
          <a:srcRect l="0" t="0" r="0" b="0"/>
          <a:stretch>
            <a:fillRect/>
          </a:stretch>
        </p:blipFill>
        <p:spPr>
          <a:xfrm flipH="false" flipV="false" rot="0">
            <a:off x="13065426" y="4679520"/>
            <a:ext cx="4193874" cy="4248164"/>
          </a:xfrm>
          <a:prstGeom prst="rect">
            <a:avLst/>
          </a:prstGeom>
        </p:spPr>
      </p:pic>
      <p:sp>
        <p:nvSpPr>
          <p:cNvPr name="TextBox 4" id="4"/>
          <p:cNvSpPr txBox="true"/>
          <p:nvPr/>
        </p:nvSpPr>
        <p:spPr>
          <a:xfrm rot="0">
            <a:off x="1288981" y="1358370"/>
            <a:ext cx="6005534" cy="4422140"/>
          </a:xfrm>
          <a:prstGeom prst="rect">
            <a:avLst/>
          </a:prstGeom>
        </p:spPr>
        <p:txBody>
          <a:bodyPr anchor="t" rtlCol="false" tIns="0" lIns="0" bIns="0" rIns="0">
            <a:spAutoFit/>
          </a:bodyPr>
          <a:lstStyle/>
          <a:p>
            <a:pPr>
              <a:lnSpc>
                <a:spcPts val="7000"/>
              </a:lnSpc>
            </a:pPr>
            <a:r>
              <a:rPr lang="en-US" sz="5600" spc="84">
                <a:solidFill>
                  <a:srgbClr val="F4F4F4"/>
                </a:solidFill>
                <a:latin typeface="Poppins Bold"/>
              </a:rPr>
              <a:t>Reduce inhaled anaesthetic atmospheric pollution</a:t>
            </a:r>
          </a:p>
        </p:txBody>
      </p:sp>
      <p:sp>
        <p:nvSpPr>
          <p:cNvPr name="TextBox 5" id="5"/>
          <p:cNvSpPr txBox="true"/>
          <p:nvPr/>
        </p:nvSpPr>
        <p:spPr>
          <a:xfrm rot="0">
            <a:off x="7950826" y="1439968"/>
            <a:ext cx="8979113" cy="2956560"/>
          </a:xfrm>
          <a:prstGeom prst="rect">
            <a:avLst/>
          </a:prstGeom>
        </p:spPr>
        <p:txBody>
          <a:bodyPr anchor="t" rtlCol="false" tIns="0" lIns="0" bIns="0" rIns="0">
            <a:spAutoFit/>
          </a:bodyPr>
          <a:lstStyle/>
          <a:p>
            <a:pPr marL="453390" indent="-226695" lvl="1">
              <a:lnSpc>
                <a:spcPts val="2940"/>
              </a:lnSpc>
              <a:buFont typeface="Arial"/>
              <a:buChar char="•"/>
            </a:pPr>
            <a:r>
              <a:rPr lang="en-US" sz="2100">
                <a:solidFill>
                  <a:srgbClr val="F4F4F4"/>
                </a:solidFill>
                <a:latin typeface="Poppins Light"/>
              </a:rPr>
              <a:t>All halogens gases are greenhouse gases</a:t>
            </a:r>
          </a:p>
          <a:p>
            <a:pPr marL="453390" indent="-226695" lvl="1">
              <a:lnSpc>
                <a:spcPts val="2940"/>
              </a:lnSpc>
              <a:buFont typeface="Arial"/>
              <a:buChar char="•"/>
            </a:pPr>
            <a:r>
              <a:rPr lang="en-US" sz="2100">
                <a:solidFill>
                  <a:srgbClr val="F4F4F4"/>
                </a:solidFill>
                <a:latin typeface="Poppins Light"/>
              </a:rPr>
              <a:t>Carefully choose your halogen gas</a:t>
            </a:r>
          </a:p>
          <a:p>
            <a:pPr marL="453390" indent="-226695" lvl="1">
              <a:lnSpc>
                <a:spcPts val="2940"/>
              </a:lnSpc>
              <a:buFont typeface="Arial"/>
              <a:buChar char="•"/>
            </a:pPr>
            <a:r>
              <a:rPr lang="en-US" sz="2100">
                <a:solidFill>
                  <a:srgbClr val="F4F4F4"/>
                </a:solidFill>
                <a:latin typeface="Poppins Light"/>
              </a:rPr>
              <a:t>Desflurane has by far the longest life span affecting the atmosphere</a:t>
            </a:r>
          </a:p>
          <a:p>
            <a:pPr marL="453390" indent="-226695" lvl="1">
              <a:lnSpc>
                <a:spcPts val="2940"/>
              </a:lnSpc>
              <a:buFont typeface="Arial"/>
              <a:buChar char="•"/>
            </a:pPr>
            <a:r>
              <a:rPr lang="en-US" sz="2100">
                <a:solidFill>
                  <a:srgbClr val="F4F4F4"/>
                </a:solidFill>
                <a:latin typeface="Poppins Light"/>
              </a:rPr>
              <a:t>Use N2O-free anesthesia protocol</a:t>
            </a:r>
          </a:p>
          <a:p>
            <a:pPr marL="453390" indent="-226695" lvl="1">
              <a:lnSpc>
                <a:spcPts val="2940"/>
              </a:lnSpc>
              <a:buFont typeface="Arial"/>
              <a:buChar char="•"/>
            </a:pPr>
            <a:r>
              <a:rPr lang="en-US" sz="2100">
                <a:solidFill>
                  <a:srgbClr val="F4F4F4"/>
                </a:solidFill>
                <a:latin typeface="Poppins Light"/>
              </a:rPr>
              <a:t>Use low flow anaesthesia as a rule. Closed circuit!!</a:t>
            </a:r>
          </a:p>
          <a:p>
            <a:pPr algn="l" marL="453390" indent="-226695" lvl="1">
              <a:lnSpc>
                <a:spcPts val="2940"/>
              </a:lnSpc>
              <a:buFont typeface="Arial"/>
              <a:buChar char="•"/>
            </a:pPr>
            <a:r>
              <a:rPr lang="en-US" sz="2100">
                <a:solidFill>
                  <a:srgbClr val="F4F4F4"/>
                </a:solidFill>
                <a:latin typeface="Poppins Light"/>
              </a:rPr>
              <a:t>Scavenging or oxidising the inhaled anaesthetics before vented to atmosphere is the future goal</a:t>
            </a:r>
          </a:p>
        </p:txBody>
      </p:sp>
      <p:sp>
        <p:nvSpPr>
          <p:cNvPr name="TextBox 6" id="6"/>
          <p:cNvSpPr txBox="true"/>
          <p:nvPr/>
        </p:nvSpPr>
        <p:spPr>
          <a:xfrm rot="0">
            <a:off x="1288981" y="9067800"/>
            <a:ext cx="5078995" cy="266700"/>
          </a:xfrm>
          <a:prstGeom prst="rect">
            <a:avLst/>
          </a:prstGeom>
        </p:spPr>
        <p:txBody>
          <a:bodyPr anchor="t" rtlCol="false" tIns="0" lIns="0" bIns="0" rIns="0">
            <a:spAutoFit/>
          </a:bodyPr>
          <a:lstStyle/>
          <a:p>
            <a:pPr>
              <a:lnSpc>
                <a:spcPts val="2100"/>
              </a:lnSpc>
              <a:spcBef>
                <a:spcPct val="0"/>
              </a:spcBef>
            </a:pPr>
            <a:r>
              <a:rPr lang="en-US" sz="1500">
                <a:solidFill>
                  <a:srgbClr val="F4F4F4"/>
                </a:solidFill>
                <a:latin typeface="Poppins Light"/>
              </a:rPr>
              <a:t>ESAIC</a:t>
            </a:r>
          </a:p>
        </p:txBody>
      </p:sp>
    </p:spTree>
  </p:cSld>
  <p:clrMapOvr>
    <a:masterClrMapping/>
  </p:clrMapOvr>
</p:sld>
</file>

<file path=ppt/slides/slide7.xml><?xml version="1.0" encoding="utf-8"?>
<p:sld xmlns:p="http://schemas.openxmlformats.org/presentationml/2006/main" xmlns:a="http://schemas.openxmlformats.org/drawingml/2006/main">
  <p:cSld>
    <p:bg>
      <p:bgPr>
        <a:solidFill>
          <a:srgbClr val="F4F4F4"/>
        </a:solidFill>
      </p:bgPr>
    </p:bg>
    <p:spTree>
      <p:nvGrpSpPr>
        <p:cNvPr id="1" name=""/>
        <p:cNvGrpSpPr/>
        <p:nvPr/>
      </p:nvGrpSpPr>
      <p:grpSpPr>
        <a:xfrm>
          <a:off x="0" y="0"/>
          <a:ext cx="0" cy="0"/>
          <a:chOff x="0" y="0"/>
          <a:chExt cx="0" cy="0"/>
        </a:xfrm>
      </p:grpSpPr>
      <p:sp>
        <p:nvSpPr>
          <p:cNvPr name="TextBox 2" id="2"/>
          <p:cNvSpPr txBox="true"/>
          <p:nvPr/>
        </p:nvSpPr>
        <p:spPr>
          <a:xfrm rot="0">
            <a:off x="1288981" y="1052963"/>
            <a:ext cx="6879657" cy="1764665"/>
          </a:xfrm>
          <a:prstGeom prst="rect">
            <a:avLst/>
          </a:prstGeom>
        </p:spPr>
        <p:txBody>
          <a:bodyPr anchor="t" rtlCol="false" tIns="0" lIns="0" bIns="0" rIns="0">
            <a:spAutoFit/>
          </a:bodyPr>
          <a:lstStyle/>
          <a:p>
            <a:pPr>
              <a:lnSpc>
                <a:spcPts val="7000"/>
              </a:lnSpc>
            </a:pPr>
            <a:r>
              <a:rPr lang="en-US" sz="5600" spc="84">
                <a:solidFill>
                  <a:srgbClr val="19486A"/>
                </a:solidFill>
                <a:latin typeface="Poppins Bold"/>
              </a:rPr>
              <a:t>Reduce and sorting out waste</a:t>
            </a:r>
          </a:p>
        </p:txBody>
      </p:sp>
      <p:sp>
        <p:nvSpPr>
          <p:cNvPr name="TextBox 3" id="3"/>
          <p:cNvSpPr txBox="true"/>
          <p:nvPr/>
        </p:nvSpPr>
        <p:spPr>
          <a:xfrm rot="0">
            <a:off x="1288981" y="9067800"/>
            <a:ext cx="5078995" cy="266700"/>
          </a:xfrm>
          <a:prstGeom prst="rect">
            <a:avLst/>
          </a:prstGeom>
        </p:spPr>
        <p:txBody>
          <a:bodyPr anchor="t" rtlCol="false" tIns="0" lIns="0" bIns="0" rIns="0">
            <a:spAutoFit/>
          </a:bodyPr>
          <a:lstStyle/>
          <a:p>
            <a:pPr>
              <a:lnSpc>
                <a:spcPts val="2100"/>
              </a:lnSpc>
              <a:spcBef>
                <a:spcPct val="0"/>
              </a:spcBef>
            </a:pPr>
            <a:r>
              <a:rPr lang="en-US" sz="1500">
                <a:solidFill>
                  <a:srgbClr val="000000"/>
                </a:solidFill>
                <a:latin typeface="Poppins Light"/>
              </a:rPr>
              <a:t>ESAIC</a:t>
            </a:r>
          </a:p>
        </p:txBody>
      </p:sp>
      <p:sp>
        <p:nvSpPr>
          <p:cNvPr name="AutoShape 4" id="4"/>
          <p:cNvSpPr/>
          <p:nvPr/>
        </p:nvSpPr>
        <p:spPr>
          <a:xfrm rot="0">
            <a:off x="6592749" y="9210675"/>
            <a:ext cx="11695266" cy="0"/>
          </a:xfrm>
          <a:prstGeom prst="line">
            <a:avLst/>
          </a:prstGeom>
          <a:ln cap="rnd" w="9525">
            <a:solidFill>
              <a:srgbClr val="000000"/>
            </a:solidFill>
            <a:prstDash val="solid"/>
            <a:headEnd type="none" len="sm" w="sm"/>
            <a:tailEnd type="none" len="sm" w="sm"/>
          </a:ln>
        </p:spPr>
      </p:sp>
      <p:grpSp>
        <p:nvGrpSpPr>
          <p:cNvPr name="Group 5" id="5"/>
          <p:cNvGrpSpPr/>
          <p:nvPr/>
        </p:nvGrpSpPr>
        <p:grpSpPr>
          <a:xfrm rot="0">
            <a:off x="10212523" y="1028700"/>
            <a:ext cx="5996614" cy="2146875"/>
            <a:chOff x="0" y="0"/>
            <a:chExt cx="7995485" cy="2862500"/>
          </a:xfrm>
        </p:grpSpPr>
        <p:sp>
          <p:nvSpPr>
            <p:cNvPr name="AutoShape 6" id="6"/>
            <p:cNvSpPr/>
            <p:nvPr/>
          </p:nvSpPr>
          <p:spPr>
            <a:xfrm rot="0">
              <a:off x="0" y="0"/>
              <a:ext cx="3267866" cy="0"/>
            </a:xfrm>
            <a:prstGeom prst="line">
              <a:avLst/>
            </a:prstGeom>
            <a:ln cap="rnd" w="38100">
              <a:solidFill>
                <a:srgbClr val="343436"/>
              </a:solidFill>
              <a:prstDash val="solid"/>
              <a:headEnd type="none" len="sm" w="sm"/>
              <a:tailEnd type="none" len="sm" w="sm"/>
            </a:ln>
          </p:spPr>
        </p:sp>
        <p:sp>
          <p:nvSpPr>
            <p:cNvPr name="TextBox 7" id="7"/>
            <p:cNvSpPr txBox="true"/>
            <p:nvPr/>
          </p:nvSpPr>
          <p:spPr>
            <a:xfrm rot="0">
              <a:off x="0" y="239470"/>
              <a:ext cx="7995485" cy="1283123"/>
            </a:xfrm>
            <a:prstGeom prst="rect">
              <a:avLst/>
            </a:prstGeom>
          </p:spPr>
          <p:txBody>
            <a:bodyPr anchor="t" rtlCol="false" tIns="0" lIns="0" bIns="0" rIns="0">
              <a:spAutoFit/>
            </a:bodyPr>
            <a:lstStyle/>
            <a:p>
              <a:pPr algn="l" marL="0" indent="0" lvl="0">
                <a:lnSpc>
                  <a:spcPts val="3919"/>
                </a:lnSpc>
                <a:spcBef>
                  <a:spcPct val="0"/>
                </a:spcBef>
              </a:pPr>
              <a:r>
                <a:rPr lang="en-US" sz="2800">
                  <a:solidFill>
                    <a:srgbClr val="343436"/>
                  </a:solidFill>
                  <a:latin typeface="Poppins Bold"/>
                </a:rPr>
                <a:t>Reduce wasted (opened and unused) disposable supplies:</a:t>
              </a:r>
            </a:p>
          </p:txBody>
        </p:sp>
        <p:sp>
          <p:nvSpPr>
            <p:cNvPr name="TextBox 8" id="8"/>
            <p:cNvSpPr txBox="true"/>
            <p:nvPr/>
          </p:nvSpPr>
          <p:spPr>
            <a:xfrm rot="0">
              <a:off x="0" y="1544880"/>
              <a:ext cx="7890092" cy="1317620"/>
            </a:xfrm>
            <a:prstGeom prst="rect">
              <a:avLst/>
            </a:prstGeom>
          </p:spPr>
          <p:txBody>
            <a:bodyPr anchor="t" rtlCol="false" tIns="0" lIns="0" bIns="0" rIns="0">
              <a:spAutoFit/>
            </a:bodyPr>
            <a:lstStyle/>
            <a:p>
              <a:pPr marL="404842" indent="-202421" lvl="1">
                <a:lnSpc>
                  <a:spcPts val="2625"/>
                </a:lnSpc>
                <a:buFont typeface="Arial"/>
                <a:buChar char="•"/>
              </a:pPr>
              <a:r>
                <a:rPr lang="en-US" sz="1875">
                  <a:solidFill>
                    <a:srgbClr val="343436"/>
                  </a:solidFill>
                  <a:latin typeface="Poppins Light"/>
                </a:rPr>
                <a:t>Redesign pre-packaged supply kits</a:t>
              </a:r>
            </a:p>
            <a:p>
              <a:pPr marL="404842" indent="-202421" lvl="1">
                <a:lnSpc>
                  <a:spcPts val="2625"/>
                </a:lnSpc>
                <a:buFont typeface="Arial"/>
                <a:buChar char="•"/>
              </a:pPr>
              <a:r>
                <a:rPr lang="en-US" sz="1875">
                  <a:solidFill>
                    <a:srgbClr val="343436"/>
                  </a:solidFill>
                  <a:latin typeface="Poppins Light"/>
                </a:rPr>
                <a:t>Think before you open</a:t>
              </a:r>
            </a:p>
            <a:p>
              <a:pPr algn="l" marL="404842" indent="-202421" lvl="1">
                <a:lnSpc>
                  <a:spcPts val="2625"/>
                </a:lnSpc>
                <a:buFont typeface="Arial"/>
                <a:buChar char="•"/>
              </a:pPr>
              <a:r>
                <a:rPr lang="en-US" sz="1875">
                  <a:solidFill>
                    <a:srgbClr val="343436"/>
                  </a:solidFill>
                  <a:latin typeface="Poppins Light"/>
                </a:rPr>
                <a:t>Refuse new disposable devices</a:t>
              </a:r>
            </a:p>
          </p:txBody>
        </p:sp>
      </p:grpSp>
      <p:grpSp>
        <p:nvGrpSpPr>
          <p:cNvPr name="Group 9" id="9"/>
          <p:cNvGrpSpPr/>
          <p:nvPr/>
        </p:nvGrpSpPr>
        <p:grpSpPr>
          <a:xfrm rot="0">
            <a:off x="10212523" y="4028644"/>
            <a:ext cx="4697765" cy="984825"/>
            <a:chOff x="0" y="0"/>
            <a:chExt cx="6263687" cy="1313100"/>
          </a:xfrm>
        </p:grpSpPr>
        <p:sp>
          <p:nvSpPr>
            <p:cNvPr name="AutoShape 10" id="10"/>
            <p:cNvSpPr/>
            <p:nvPr/>
          </p:nvSpPr>
          <p:spPr>
            <a:xfrm rot="0">
              <a:off x="0" y="0"/>
              <a:ext cx="3267866" cy="0"/>
            </a:xfrm>
            <a:prstGeom prst="line">
              <a:avLst/>
            </a:prstGeom>
            <a:ln cap="rnd" w="38100">
              <a:solidFill>
                <a:srgbClr val="343436"/>
              </a:solidFill>
              <a:prstDash val="solid"/>
              <a:headEnd type="none" len="sm" w="sm"/>
              <a:tailEnd type="none" len="sm" w="sm"/>
            </a:ln>
          </p:spPr>
        </p:sp>
        <p:sp>
          <p:nvSpPr>
            <p:cNvPr name="TextBox 11" id="11"/>
            <p:cNvSpPr txBox="true"/>
            <p:nvPr/>
          </p:nvSpPr>
          <p:spPr>
            <a:xfrm rot="0">
              <a:off x="0" y="239470"/>
              <a:ext cx="6128527" cy="622723"/>
            </a:xfrm>
            <a:prstGeom prst="rect">
              <a:avLst/>
            </a:prstGeom>
          </p:spPr>
          <p:txBody>
            <a:bodyPr anchor="t" rtlCol="false" tIns="0" lIns="0" bIns="0" rIns="0">
              <a:spAutoFit/>
            </a:bodyPr>
            <a:lstStyle/>
            <a:p>
              <a:pPr algn="l" marL="0" indent="0" lvl="0">
                <a:lnSpc>
                  <a:spcPts val="3919"/>
                </a:lnSpc>
                <a:spcBef>
                  <a:spcPct val="0"/>
                </a:spcBef>
              </a:pPr>
              <a:r>
                <a:rPr lang="en-US" sz="2800">
                  <a:solidFill>
                    <a:srgbClr val="343436"/>
                  </a:solidFill>
                  <a:latin typeface="Poppins Bold"/>
                </a:rPr>
                <a:t>Reduce paper waste:</a:t>
              </a:r>
            </a:p>
          </p:txBody>
        </p:sp>
        <p:sp>
          <p:nvSpPr>
            <p:cNvPr name="TextBox 12" id="12"/>
            <p:cNvSpPr txBox="true"/>
            <p:nvPr/>
          </p:nvSpPr>
          <p:spPr>
            <a:xfrm rot="0">
              <a:off x="0" y="884480"/>
              <a:ext cx="6263687" cy="428620"/>
            </a:xfrm>
            <a:prstGeom prst="rect">
              <a:avLst/>
            </a:prstGeom>
          </p:spPr>
          <p:txBody>
            <a:bodyPr anchor="t" rtlCol="false" tIns="0" lIns="0" bIns="0" rIns="0">
              <a:spAutoFit/>
            </a:bodyPr>
            <a:lstStyle/>
            <a:p>
              <a:pPr algn="l" marL="404842" indent="-202421" lvl="1">
                <a:lnSpc>
                  <a:spcPts val="2625"/>
                </a:lnSpc>
                <a:buFont typeface="Arial"/>
                <a:buChar char="•"/>
              </a:pPr>
              <a:r>
                <a:rPr lang="en-US" sz="1875">
                  <a:solidFill>
                    <a:srgbClr val="343436"/>
                  </a:solidFill>
                  <a:latin typeface="Poppins Light"/>
                </a:rPr>
                <a:t>Do not print</a:t>
              </a:r>
            </a:p>
          </p:txBody>
        </p:sp>
      </p:grpSp>
      <p:sp>
        <p:nvSpPr>
          <p:cNvPr name="AutoShape 13" id="13"/>
          <p:cNvSpPr/>
          <p:nvPr/>
        </p:nvSpPr>
        <p:spPr>
          <a:xfrm rot="0">
            <a:off x="1288981" y="4506769"/>
            <a:ext cx="2450899" cy="0"/>
          </a:xfrm>
          <a:prstGeom prst="line">
            <a:avLst/>
          </a:prstGeom>
          <a:ln cap="rnd" w="28575">
            <a:solidFill>
              <a:srgbClr val="343436"/>
            </a:solidFill>
            <a:prstDash val="solid"/>
            <a:headEnd type="none" len="sm" w="sm"/>
            <a:tailEnd type="none" len="sm" w="sm"/>
          </a:ln>
        </p:spPr>
      </p:sp>
      <p:sp>
        <p:nvSpPr>
          <p:cNvPr name="TextBox 14" id="14"/>
          <p:cNvSpPr txBox="true"/>
          <p:nvPr/>
        </p:nvSpPr>
        <p:spPr>
          <a:xfrm rot="0">
            <a:off x="1288981" y="4672084"/>
            <a:ext cx="6064366" cy="481330"/>
          </a:xfrm>
          <a:prstGeom prst="rect">
            <a:avLst/>
          </a:prstGeom>
        </p:spPr>
        <p:txBody>
          <a:bodyPr anchor="t" rtlCol="false" tIns="0" lIns="0" bIns="0" rIns="0">
            <a:spAutoFit/>
          </a:bodyPr>
          <a:lstStyle/>
          <a:p>
            <a:pPr algn="l" marL="0" indent="0" lvl="0">
              <a:lnSpc>
                <a:spcPts val="3919"/>
              </a:lnSpc>
              <a:spcBef>
                <a:spcPct val="0"/>
              </a:spcBef>
            </a:pPr>
            <a:r>
              <a:rPr lang="en-US" sz="2800">
                <a:solidFill>
                  <a:srgbClr val="343436"/>
                </a:solidFill>
                <a:latin typeface="Poppins Bold"/>
              </a:rPr>
              <a:t>Waste bins:</a:t>
            </a:r>
          </a:p>
        </p:txBody>
      </p:sp>
      <p:sp>
        <p:nvSpPr>
          <p:cNvPr name="TextBox 15" id="15"/>
          <p:cNvSpPr txBox="true"/>
          <p:nvPr/>
        </p:nvSpPr>
        <p:spPr>
          <a:xfrm rot="0">
            <a:off x="1288981" y="5158223"/>
            <a:ext cx="7532337" cy="3000372"/>
          </a:xfrm>
          <a:prstGeom prst="rect">
            <a:avLst/>
          </a:prstGeom>
        </p:spPr>
        <p:txBody>
          <a:bodyPr anchor="t" rtlCol="false" tIns="0" lIns="0" bIns="0" rIns="0">
            <a:spAutoFit/>
          </a:bodyPr>
          <a:lstStyle/>
          <a:p>
            <a:pPr marL="404842" indent="-202421" lvl="1">
              <a:lnSpc>
                <a:spcPts val="2625"/>
              </a:lnSpc>
              <a:buFont typeface="Arial"/>
              <a:buChar char="•"/>
            </a:pPr>
            <a:r>
              <a:rPr lang="en-US" sz="1875">
                <a:solidFill>
                  <a:srgbClr val="343436"/>
                </a:solidFill>
                <a:latin typeface="Poppins Light Bold"/>
              </a:rPr>
              <a:t>Define different kinds of waste (domestic, clinical, hazardous, </a:t>
            </a:r>
            <a:r>
              <a:rPr lang="en-US" sz="1875">
                <a:solidFill>
                  <a:srgbClr val="343436"/>
                </a:solidFill>
                <a:latin typeface="Poppins Light Bold"/>
              </a:rPr>
              <a:t>pharmaceutical)</a:t>
            </a:r>
          </a:p>
          <a:p>
            <a:pPr marL="404842" indent="-202421" lvl="1">
              <a:lnSpc>
                <a:spcPts val="2625"/>
              </a:lnSpc>
              <a:buFont typeface="Arial"/>
              <a:buChar char="•"/>
            </a:pPr>
            <a:r>
              <a:rPr lang="en-US" sz="1875">
                <a:solidFill>
                  <a:srgbClr val="343436"/>
                </a:solidFill>
                <a:latin typeface="Poppins Light Bold"/>
              </a:rPr>
              <a:t>Sort out the waste (most waste is domestic!)</a:t>
            </a:r>
          </a:p>
          <a:p>
            <a:pPr marL="404842" indent="-202421" lvl="1">
              <a:lnSpc>
                <a:spcPts val="2625"/>
              </a:lnSpc>
              <a:buFont typeface="Arial"/>
              <a:buChar char="•"/>
            </a:pPr>
            <a:r>
              <a:rPr lang="en-US" sz="1875">
                <a:solidFill>
                  <a:srgbClr val="343436"/>
                </a:solidFill>
                <a:latin typeface="Poppins Light Bold"/>
              </a:rPr>
              <a:t>Reorganize the waste containers in the OR to favour the use of domestic waste/recycle bins</a:t>
            </a:r>
          </a:p>
          <a:p>
            <a:pPr marL="404842" indent="-202421" lvl="1">
              <a:lnSpc>
                <a:spcPts val="2625"/>
              </a:lnSpc>
              <a:buFont typeface="Arial"/>
              <a:buChar char="•"/>
            </a:pPr>
            <a:r>
              <a:rPr lang="en-US" sz="1875">
                <a:solidFill>
                  <a:srgbClr val="343436"/>
                </a:solidFill>
                <a:latin typeface="Poppins Light Bold"/>
              </a:rPr>
              <a:t>Post clear graphics to help sort out the waste</a:t>
            </a:r>
          </a:p>
          <a:p>
            <a:pPr marL="404842" indent="-202421" lvl="1">
              <a:lnSpc>
                <a:spcPts val="2625"/>
              </a:lnSpc>
              <a:buFont typeface="Arial"/>
              <a:buChar char="•"/>
            </a:pPr>
            <a:r>
              <a:rPr lang="en-US" sz="1875">
                <a:solidFill>
                  <a:srgbClr val="343436"/>
                </a:solidFill>
                <a:latin typeface="Poppins Light Bold"/>
              </a:rPr>
              <a:t>Learn about the waste chain in your hospital</a:t>
            </a:r>
          </a:p>
          <a:p>
            <a:pPr marL="404842" indent="-202421" lvl="1">
              <a:lnSpc>
                <a:spcPts val="2625"/>
              </a:lnSpc>
              <a:buFont typeface="Arial"/>
              <a:buChar char="•"/>
            </a:pPr>
            <a:r>
              <a:rPr lang="en-US" sz="1875">
                <a:solidFill>
                  <a:srgbClr val="343436"/>
                </a:solidFill>
                <a:latin typeface="Poppins Light Bold"/>
              </a:rPr>
              <a:t>Make choices depending on your environment/waste chain</a:t>
            </a:r>
          </a:p>
          <a:p>
            <a:pPr algn="l" marL="404842" indent="-202421" lvl="1">
              <a:lnSpc>
                <a:spcPts val="2625"/>
              </a:lnSpc>
              <a:buFont typeface="Arial"/>
              <a:buChar char="•"/>
            </a:pPr>
            <a:r>
              <a:rPr lang="en-US" sz="1875">
                <a:solidFill>
                  <a:srgbClr val="343436"/>
                </a:solidFill>
                <a:latin typeface="Poppins Light Bold"/>
              </a:rPr>
              <a:t>Visit your waste disposable facility/incineration plant</a:t>
            </a:r>
          </a:p>
        </p:txBody>
      </p:sp>
      <p:grpSp>
        <p:nvGrpSpPr>
          <p:cNvPr name="Group 16" id="16"/>
          <p:cNvGrpSpPr/>
          <p:nvPr/>
        </p:nvGrpSpPr>
        <p:grpSpPr>
          <a:xfrm rot="0">
            <a:off x="10212523" y="5870719"/>
            <a:ext cx="7046777" cy="1651575"/>
            <a:chOff x="0" y="0"/>
            <a:chExt cx="9395703" cy="2202100"/>
          </a:xfrm>
        </p:grpSpPr>
        <p:sp>
          <p:nvSpPr>
            <p:cNvPr name="AutoShape 17" id="17"/>
            <p:cNvSpPr/>
            <p:nvPr/>
          </p:nvSpPr>
          <p:spPr>
            <a:xfrm rot="0">
              <a:off x="0" y="0"/>
              <a:ext cx="3267866" cy="0"/>
            </a:xfrm>
            <a:prstGeom prst="line">
              <a:avLst/>
            </a:prstGeom>
            <a:ln cap="rnd" w="38100">
              <a:solidFill>
                <a:srgbClr val="343436"/>
              </a:solidFill>
              <a:prstDash val="solid"/>
              <a:headEnd type="none" len="sm" w="sm"/>
              <a:tailEnd type="none" len="sm" w="sm"/>
            </a:ln>
          </p:spPr>
        </p:sp>
        <p:sp>
          <p:nvSpPr>
            <p:cNvPr name="TextBox 18" id="18"/>
            <p:cNvSpPr txBox="true"/>
            <p:nvPr/>
          </p:nvSpPr>
          <p:spPr>
            <a:xfrm rot="0">
              <a:off x="0" y="239470"/>
              <a:ext cx="5691900" cy="622723"/>
            </a:xfrm>
            <a:prstGeom prst="rect">
              <a:avLst/>
            </a:prstGeom>
          </p:spPr>
          <p:txBody>
            <a:bodyPr anchor="t" rtlCol="false" tIns="0" lIns="0" bIns="0" rIns="0">
              <a:spAutoFit/>
            </a:bodyPr>
            <a:lstStyle/>
            <a:p>
              <a:pPr algn="l" marL="0" indent="0" lvl="0">
                <a:lnSpc>
                  <a:spcPts val="3919"/>
                </a:lnSpc>
                <a:spcBef>
                  <a:spcPct val="0"/>
                </a:spcBef>
              </a:pPr>
              <a:r>
                <a:rPr lang="en-US" sz="2800">
                  <a:solidFill>
                    <a:srgbClr val="343436"/>
                  </a:solidFill>
                  <a:latin typeface="Poppins Bold"/>
                </a:rPr>
                <a:t>Drug waste:</a:t>
              </a:r>
            </a:p>
          </p:txBody>
        </p:sp>
        <p:sp>
          <p:nvSpPr>
            <p:cNvPr name="TextBox 19" id="19"/>
            <p:cNvSpPr txBox="true"/>
            <p:nvPr/>
          </p:nvSpPr>
          <p:spPr>
            <a:xfrm rot="0">
              <a:off x="0" y="884480"/>
              <a:ext cx="9395703" cy="1317620"/>
            </a:xfrm>
            <a:prstGeom prst="rect">
              <a:avLst/>
            </a:prstGeom>
          </p:spPr>
          <p:txBody>
            <a:bodyPr anchor="t" rtlCol="false" tIns="0" lIns="0" bIns="0" rIns="0">
              <a:spAutoFit/>
            </a:bodyPr>
            <a:lstStyle/>
            <a:p>
              <a:pPr marL="404842" indent="-202421" lvl="1">
                <a:lnSpc>
                  <a:spcPts val="2625"/>
                </a:lnSpc>
                <a:buFont typeface="Arial"/>
                <a:buChar char="•"/>
              </a:pPr>
              <a:r>
                <a:rPr lang="en-US" sz="1875">
                  <a:solidFill>
                    <a:srgbClr val="343436"/>
                  </a:solidFill>
                  <a:latin typeface="Poppins Light"/>
                </a:rPr>
                <a:t>Reduce drug wastage: prepare drugs when needed, favour smaller </a:t>
              </a:r>
              <a:r>
                <a:rPr lang="en-US" sz="1875">
                  <a:solidFill>
                    <a:srgbClr val="343436"/>
                  </a:solidFill>
                  <a:latin typeface="Poppins Light"/>
                </a:rPr>
                <a:t>drug bottles (i.e 20 ml instead of 50 ml)</a:t>
              </a:r>
            </a:p>
            <a:p>
              <a:pPr algn="l" marL="404842" indent="-202421" lvl="1">
                <a:lnSpc>
                  <a:spcPts val="2625"/>
                </a:lnSpc>
                <a:buFont typeface="Arial"/>
                <a:buChar char="•"/>
              </a:pPr>
              <a:r>
                <a:rPr lang="en-US" sz="1875">
                  <a:solidFill>
                    <a:srgbClr val="343436"/>
                  </a:solidFill>
                  <a:latin typeface="Poppins Light"/>
                </a:rPr>
                <a:t>Do not spill drugs in the sink</a:t>
              </a:r>
            </a:p>
          </p:txBody>
        </p:sp>
      </p:grpSp>
      <p:sp>
        <p:nvSpPr>
          <p:cNvPr name="TextBox 20" id="20"/>
          <p:cNvSpPr txBox="true"/>
          <p:nvPr/>
        </p:nvSpPr>
        <p:spPr>
          <a:xfrm rot="0">
            <a:off x="1288981" y="2958501"/>
            <a:ext cx="7388840" cy="931032"/>
          </a:xfrm>
          <a:prstGeom prst="rect">
            <a:avLst/>
          </a:prstGeom>
        </p:spPr>
        <p:txBody>
          <a:bodyPr anchor="t" rtlCol="false" tIns="0" lIns="0" bIns="0" rIns="0">
            <a:spAutoFit/>
          </a:bodyPr>
          <a:lstStyle/>
          <a:p>
            <a:pPr>
              <a:lnSpc>
                <a:spcPts val="3808"/>
              </a:lnSpc>
              <a:spcBef>
                <a:spcPct val="0"/>
              </a:spcBef>
            </a:pPr>
            <a:r>
              <a:rPr lang="en-US" sz="2720" spc="40">
                <a:solidFill>
                  <a:srgbClr val="19486A"/>
                </a:solidFill>
                <a:latin typeface="Poppins Light Bold"/>
              </a:rPr>
              <a:t>Define different kind of waste (domestic, clinical, </a:t>
            </a:r>
            <a:r>
              <a:rPr lang="en-US" sz="2720" spc="40">
                <a:solidFill>
                  <a:srgbClr val="19486A"/>
                </a:solidFill>
                <a:latin typeface="Poppins Light Bold"/>
              </a:rPr>
              <a:t>hazardous, pharmaceutical)</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225750"/>
        </a:solidFill>
      </p:bgPr>
    </p:bg>
    <p:spTree>
      <p:nvGrpSpPr>
        <p:cNvPr id="1" name=""/>
        <p:cNvGrpSpPr/>
        <p:nvPr/>
      </p:nvGrpSpPr>
      <p:grpSpPr>
        <a:xfrm>
          <a:off x="0" y="0"/>
          <a:ext cx="0" cy="0"/>
          <a:chOff x="0" y="0"/>
          <a:chExt cx="0" cy="0"/>
        </a:xfrm>
      </p:grpSpPr>
      <p:sp>
        <p:nvSpPr>
          <p:cNvPr name="AutoShape 2" id="2"/>
          <p:cNvSpPr/>
          <p:nvPr/>
        </p:nvSpPr>
        <p:spPr>
          <a:xfrm rot="0">
            <a:off x="-141635" y="9248775"/>
            <a:ext cx="12144332" cy="0"/>
          </a:xfrm>
          <a:prstGeom prst="line">
            <a:avLst/>
          </a:prstGeom>
          <a:ln cap="rnd" w="9525">
            <a:solidFill>
              <a:srgbClr val="F4F4F4"/>
            </a:solidFill>
            <a:prstDash val="solid"/>
            <a:headEnd type="none" len="sm" w="sm"/>
            <a:tailEnd type="none" len="sm" w="sm"/>
          </a:ln>
        </p:spPr>
      </p:sp>
      <p:sp>
        <p:nvSpPr>
          <p:cNvPr name="TextBox 3" id="3"/>
          <p:cNvSpPr txBox="true"/>
          <p:nvPr/>
        </p:nvSpPr>
        <p:spPr>
          <a:xfrm rot="0">
            <a:off x="12180305" y="9067800"/>
            <a:ext cx="5078995" cy="266700"/>
          </a:xfrm>
          <a:prstGeom prst="rect">
            <a:avLst/>
          </a:prstGeom>
        </p:spPr>
        <p:txBody>
          <a:bodyPr anchor="t" rtlCol="false" tIns="0" lIns="0" bIns="0" rIns="0">
            <a:spAutoFit/>
          </a:bodyPr>
          <a:lstStyle/>
          <a:p>
            <a:pPr algn="r">
              <a:lnSpc>
                <a:spcPts val="2100"/>
              </a:lnSpc>
              <a:spcBef>
                <a:spcPct val="0"/>
              </a:spcBef>
            </a:pPr>
            <a:r>
              <a:rPr lang="en-US" sz="1500">
                <a:solidFill>
                  <a:srgbClr val="F4F4F4"/>
                </a:solidFill>
                <a:latin typeface="Poppins Light"/>
              </a:rPr>
              <a:t>ESAIC</a:t>
            </a:r>
          </a:p>
        </p:txBody>
      </p:sp>
      <p:sp>
        <p:nvSpPr>
          <p:cNvPr name="TextBox 4" id="4"/>
          <p:cNvSpPr txBox="true"/>
          <p:nvPr/>
        </p:nvSpPr>
        <p:spPr>
          <a:xfrm rot="0">
            <a:off x="1288981" y="1358370"/>
            <a:ext cx="4298595" cy="878840"/>
          </a:xfrm>
          <a:prstGeom prst="rect">
            <a:avLst/>
          </a:prstGeom>
        </p:spPr>
        <p:txBody>
          <a:bodyPr anchor="t" rtlCol="false" tIns="0" lIns="0" bIns="0" rIns="0">
            <a:spAutoFit/>
          </a:bodyPr>
          <a:lstStyle/>
          <a:p>
            <a:pPr>
              <a:lnSpc>
                <a:spcPts val="7000"/>
              </a:lnSpc>
            </a:pPr>
            <a:r>
              <a:rPr lang="en-US" sz="5600" spc="84">
                <a:solidFill>
                  <a:srgbClr val="F4F4F4"/>
                </a:solidFill>
                <a:latin typeface="Poppins Bold"/>
              </a:rPr>
              <a:t>Recycle</a:t>
            </a:r>
          </a:p>
        </p:txBody>
      </p:sp>
      <p:sp>
        <p:nvSpPr>
          <p:cNvPr name="AutoShape 5" id="5"/>
          <p:cNvSpPr/>
          <p:nvPr/>
        </p:nvSpPr>
        <p:spPr>
          <a:xfrm rot="0">
            <a:off x="8401904" y="1175497"/>
            <a:ext cx="2450899" cy="0"/>
          </a:xfrm>
          <a:prstGeom prst="line">
            <a:avLst/>
          </a:prstGeom>
          <a:ln cap="rnd" w="28575">
            <a:solidFill>
              <a:srgbClr val="F4F4F4"/>
            </a:solidFill>
            <a:prstDash val="solid"/>
            <a:headEnd type="none" len="sm" w="sm"/>
            <a:tailEnd type="none" len="sm" w="sm"/>
          </a:ln>
        </p:spPr>
      </p:sp>
      <p:sp>
        <p:nvSpPr>
          <p:cNvPr name="TextBox 6" id="6"/>
          <p:cNvSpPr txBox="true"/>
          <p:nvPr/>
        </p:nvSpPr>
        <p:spPr>
          <a:xfrm rot="0">
            <a:off x="8401904" y="1360874"/>
            <a:ext cx="8774466" cy="4333872"/>
          </a:xfrm>
          <a:prstGeom prst="rect">
            <a:avLst/>
          </a:prstGeom>
        </p:spPr>
        <p:txBody>
          <a:bodyPr anchor="t" rtlCol="false" tIns="0" lIns="0" bIns="0" rIns="0">
            <a:spAutoFit/>
          </a:bodyPr>
          <a:lstStyle/>
          <a:p>
            <a:pPr marL="404842" indent="-202421" lvl="1">
              <a:lnSpc>
                <a:spcPts val="2625"/>
              </a:lnSpc>
              <a:buFont typeface="Arial"/>
              <a:buChar char="•"/>
            </a:pPr>
            <a:r>
              <a:rPr lang="en-US" sz="1875">
                <a:solidFill>
                  <a:srgbClr val="F4F4F4"/>
                </a:solidFill>
                <a:latin typeface="Poppins Light"/>
              </a:rPr>
              <a:t>Think of the way to motivate them</a:t>
            </a:r>
          </a:p>
          <a:p>
            <a:pPr marL="404842" indent="-202421" lvl="1">
              <a:lnSpc>
                <a:spcPts val="2625"/>
              </a:lnSpc>
              <a:buFont typeface="Arial"/>
              <a:buChar char="•"/>
            </a:pPr>
            <a:r>
              <a:rPr lang="en-US" sz="1875">
                <a:solidFill>
                  <a:srgbClr val="F4F4F4"/>
                </a:solidFill>
                <a:latin typeface="Poppins Light"/>
              </a:rPr>
              <a:t>Find local recycling company to help you</a:t>
            </a:r>
          </a:p>
          <a:p>
            <a:pPr marL="404842" indent="-202421" lvl="1">
              <a:lnSpc>
                <a:spcPts val="2625"/>
              </a:lnSpc>
              <a:buFont typeface="Arial"/>
              <a:buChar char="•"/>
            </a:pPr>
            <a:r>
              <a:rPr lang="en-US" sz="1875">
                <a:solidFill>
                  <a:srgbClr val="F4F4F4"/>
                </a:solidFill>
                <a:latin typeface="Poppins Light"/>
              </a:rPr>
              <a:t>Make contact with your local non-profit organization involved in environment, recycling.</a:t>
            </a:r>
          </a:p>
          <a:p>
            <a:pPr marL="404842" indent="-202421" lvl="1">
              <a:lnSpc>
                <a:spcPts val="2625"/>
              </a:lnSpc>
              <a:buFont typeface="Arial"/>
              <a:buChar char="•"/>
            </a:pPr>
            <a:r>
              <a:rPr lang="en-US" sz="1875">
                <a:solidFill>
                  <a:srgbClr val="F4F4F4"/>
                </a:solidFill>
                <a:latin typeface="Poppins Light"/>
              </a:rPr>
              <a:t>Make contact with local governmental organizations</a:t>
            </a:r>
          </a:p>
          <a:p>
            <a:pPr marL="404842" indent="-202421" lvl="1">
              <a:lnSpc>
                <a:spcPts val="2625"/>
              </a:lnSpc>
              <a:buFont typeface="Arial"/>
              <a:buChar char="•"/>
            </a:pPr>
            <a:r>
              <a:rPr lang="en-US" sz="1875">
                <a:solidFill>
                  <a:srgbClr val="F4F4F4"/>
                </a:solidFill>
                <a:latin typeface="Poppins Light Bold"/>
              </a:rPr>
              <a:t>Plastics:</a:t>
            </a:r>
            <a:r>
              <a:rPr lang="en-US" sz="1875">
                <a:solidFill>
                  <a:srgbClr val="F4F4F4"/>
                </a:solidFill>
                <a:latin typeface="Poppins Light"/>
              </a:rPr>
              <a:t> Need to be not mixed with other type of waste</a:t>
            </a:r>
          </a:p>
          <a:p>
            <a:pPr marL="404842" indent="-202421" lvl="1">
              <a:lnSpc>
                <a:spcPts val="2625"/>
              </a:lnSpc>
              <a:buFont typeface="Arial"/>
              <a:buChar char="•"/>
            </a:pPr>
            <a:r>
              <a:rPr lang="en-US" sz="1875">
                <a:solidFill>
                  <a:srgbClr val="F4F4F4"/>
                </a:solidFill>
                <a:latin typeface="Poppins Light Bold"/>
              </a:rPr>
              <a:t>Paper:</a:t>
            </a:r>
            <a:r>
              <a:rPr lang="en-US" sz="1875">
                <a:solidFill>
                  <a:srgbClr val="F4F4F4"/>
                </a:solidFill>
                <a:latin typeface="Poppins Light"/>
              </a:rPr>
              <a:t> confidential information can be recycled through specific secure pathways</a:t>
            </a:r>
          </a:p>
          <a:p>
            <a:pPr marL="404842" indent="-202421" lvl="1">
              <a:lnSpc>
                <a:spcPts val="2625"/>
              </a:lnSpc>
              <a:buFont typeface="Arial"/>
              <a:buChar char="•"/>
            </a:pPr>
            <a:r>
              <a:rPr lang="en-US" sz="1875">
                <a:solidFill>
                  <a:srgbClr val="F4F4F4"/>
                </a:solidFill>
                <a:latin typeface="Poppins Light Bold"/>
              </a:rPr>
              <a:t>Medical glass</a:t>
            </a:r>
            <a:r>
              <a:rPr lang="en-US" sz="1875">
                <a:solidFill>
                  <a:srgbClr val="F4F4F4"/>
                </a:solidFill>
                <a:latin typeface="Poppins Light"/>
              </a:rPr>
              <a:t> can be recycled if treated by specialized companies (but not in the household glass sector).</a:t>
            </a:r>
          </a:p>
          <a:p>
            <a:pPr marL="404842" indent="-202421" lvl="1">
              <a:lnSpc>
                <a:spcPts val="2625"/>
              </a:lnSpc>
              <a:buFont typeface="Arial"/>
              <a:buChar char="•"/>
            </a:pPr>
            <a:r>
              <a:rPr lang="en-US" sz="1875">
                <a:solidFill>
                  <a:srgbClr val="F4F4F4"/>
                </a:solidFill>
                <a:latin typeface="Poppins Light Bold"/>
              </a:rPr>
              <a:t>Cartons and cardboards</a:t>
            </a:r>
          </a:p>
          <a:p>
            <a:pPr marL="404842" indent="-202421" lvl="1">
              <a:lnSpc>
                <a:spcPts val="2625"/>
              </a:lnSpc>
              <a:buFont typeface="Arial"/>
              <a:buChar char="•"/>
            </a:pPr>
            <a:r>
              <a:rPr lang="en-US" sz="1875">
                <a:solidFill>
                  <a:srgbClr val="F4F4F4"/>
                </a:solidFill>
                <a:latin typeface="Poppins Light Bold"/>
              </a:rPr>
              <a:t>Metals</a:t>
            </a:r>
            <a:r>
              <a:rPr lang="en-US" sz="1875">
                <a:solidFill>
                  <a:srgbClr val="F4F4F4"/>
                </a:solidFill>
                <a:latin typeface="Poppins Light"/>
              </a:rPr>
              <a:t> such as stainless steel, aluminium, cupper</a:t>
            </a:r>
          </a:p>
          <a:p>
            <a:pPr algn="l" marL="404842" indent="-202421" lvl="1">
              <a:lnSpc>
                <a:spcPts val="2625"/>
              </a:lnSpc>
              <a:buFont typeface="Arial"/>
              <a:buChar char="•"/>
            </a:pPr>
            <a:r>
              <a:rPr lang="en-US" sz="1875">
                <a:solidFill>
                  <a:srgbClr val="F4F4F4"/>
                </a:solidFill>
                <a:latin typeface="Poppins Light Bold"/>
              </a:rPr>
              <a:t>Batteries, ink cartridges</a:t>
            </a:r>
          </a:p>
        </p:txBody>
      </p:sp>
      <p:grpSp>
        <p:nvGrpSpPr>
          <p:cNvPr name="Group 7" id="7"/>
          <p:cNvGrpSpPr/>
          <p:nvPr/>
        </p:nvGrpSpPr>
        <p:grpSpPr>
          <a:xfrm rot="0">
            <a:off x="1288981" y="2959753"/>
            <a:ext cx="6357960" cy="1318200"/>
            <a:chOff x="0" y="0"/>
            <a:chExt cx="8477280" cy="1757600"/>
          </a:xfrm>
        </p:grpSpPr>
        <p:sp>
          <p:nvSpPr>
            <p:cNvPr name="AutoShape 8" id="8"/>
            <p:cNvSpPr/>
            <p:nvPr/>
          </p:nvSpPr>
          <p:spPr>
            <a:xfrm rot="0">
              <a:off x="0" y="0"/>
              <a:ext cx="3267866" cy="0"/>
            </a:xfrm>
            <a:prstGeom prst="line">
              <a:avLst/>
            </a:prstGeom>
            <a:ln cap="rnd" w="38100">
              <a:solidFill>
                <a:srgbClr val="F4F4F4"/>
              </a:solidFill>
              <a:prstDash val="solid"/>
              <a:headEnd type="none" len="sm" w="sm"/>
              <a:tailEnd type="none" len="sm" w="sm"/>
            </a:ln>
          </p:spPr>
        </p:sp>
        <p:sp>
          <p:nvSpPr>
            <p:cNvPr name="TextBox 9" id="9"/>
            <p:cNvSpPr txBox="true"/>
            <p:nvPr/>
          </p:nvSpPr>
          <p:spPr>
            <a:xfrm rot="0">
              <a:off x="0" y="239470"/>
              <a:ext cx="8085821" cy="622723"/>
            </a:xfrm>
            <a:prstGeom prst="rect">
              <a:avLst/>
            </a:prstGeom>
          </p:spPr>
          <p:txBody>
            <a:bodyPr anchor="t" rtlCol="false" tIns="0" lIns="0" bIns="0" rIns="0">
              <a:spAutoFit/>
            </a:bodyPr>
            <a:lstStyle/>
            <a:p>
              <a:pPr algn="l" marL="0" indent="0" lvl="0">
                <a:lnSpc>
                  <a:spcPts val="3919"/>
                </a:lnSpc>
                <a:spcBef>
                  <a:spcPct val="0"/>
                </a:spcBef>
              </a:pPr>
              <a:r>
                <a:rPr lang="en-US" sz="2800">
                  <a:solidFill>
                    <a:srgbClr val="F4F4F4"/>
                  </a:solidFill>
                  <a:latin typeface="Poppins Bold"/>
                </a:rPr>
                <a:t>STEP ONE - GET information</a:t>
              </a:r>
            </a:p>
          </p:txBody>
        </p:sp>
        <p:sp>
          <p:nvSpPr>
            <p:cNvPr name="TextBox 10" id="10"/>
            <p:cNvSpPr txBox="true"/>
            <p:nvPr/>
          </p:nvSpPr>
          <p:spPr>
            <a:xfrm rot="0">
              <a:off x="0" y="884480"/>
              <a:ext cx="8477280" cy="873120"/>
            </a:xfrm>
            <a:prstGeom prst="rect">
              <a:avLst/>
            </a:prstGeom>
          </p:spPr>
          <p:txBody>
            <a:bodyPr anchor="t" rtlCol="false" tIns="0" lIns="0" bIns="0" rIns="0">
              <a:spAutoFit/>
            </a:bodyPr>
            <a:lstStyle/>
            <a:p>
              <a:pPr algn="l" marL="404842" indent="-202421" lvl="1">
                <a:lnSpc>
                  <a:spcPts val="2625"/>
                </a:lnSpc>
                <a:buFont typeface="Arial"/>
                <a:buChar char="•"/>
              </a:pPr>
              <a:r>
                <a:rPr lang="en-US" sz="1875">
                  <a:solidFill>
                    <a:srgbClr val="F4F4F4"/>
                  </a:solidFill>
                  <a:latin typeface="Poppins Light Bold"/>
                </a:rPr>
                <a:t>Local regulations. Do you already have a program for recycling ?</a:t>
              </a:r>
            </a:p>
          </p:txBody>
        </p:sp>
      </p:grpSp>
      <p:grpSp>
        <p:nvGrpSpPr>
          <p:cNvPr name="Group 11" id="11"/>
          <p:cNvGrpSpPr/>
          <p:nvPr/>
        </p:nvGrpSpPr>
        <p:grpSpPr>
          <a:xfrm rot="0">
            <a:off x="1288981" y="4973279"/>
            <a:ext cx="6357960" cy="1651575"/>
            <a:chOff x="0" y="0"/>
            <a:chExt cx="8477280" cy="2202100"/>
          </a:xfrm>
        </p:grpSpPr>
        <p:sp>
          <p:nvSpPr>
            <p:cNvPr name="AutoShape 12" id="12"/>
            <p:cNvSpPr/>
            <p:nvPr/>
          </p:nvSpPr>
          <p:spPr>
            <a:xfrm rot="0">
              <a:off x="0" y="0"/>
              <a:ext cx="3267866" cy="0"/>
            </a:xfrm>
            <a:prstGeom prst="line">
              <a:avLst/>
            </a:prstGeom>
            <a:ln cap="rnd" w="38100">
              <a:solidFill>
                <a:srgbClr val="F4F4F4"/>
              </a:solidFill>
              <a:prstDash val="solid"/>
              <a:headEnd type="none" len="sm" w="sm"/>
              <a:tailEnd type="none" len="sm" w="sm"/>
            </a:ln>
          </p:spPr>
        </p:sp>
        <p:sp>
          <p:nvSpPr>
            <p:cNvPr name="TextBox 13" id="13"/>
            <p:cNvSpPr txBox="true"/>
            <p:nvPr/>
          </p:nvSpPr>
          <p:spPr>
            <a:xfrm rot="0">
              <a:off x="0" y="239470"/>
              <a:ext cx="5691900" cy="622723"/>
            </a:xfrm>
            <a:prstGeom prst="rect">
              <a:avLst/>
            </a:prstGeom>
          </p:spPr>
          <p:txBody>
            <a:bodyPr anchor="t" rtlCol="false" tIns="0" lIns="0" bIns="0" rIns="0">
              <a:spAutoFit/>
            </a:bodyPr>
            <a:lstStyle/>
            <a:p>
              <a:pPr algn="l" marL="0" indent="0" lvl="0">
                <a:lnSpc>
                  <a:spcPts val="3919"/>
                </a:lnSpc>
                <a:spcBef>
                  <a:spcPct val="0"/>
                </a:spcBef>
              </a:pPr>
              <a:r>
                <a:rPr lang="en-US" sz="2800">
                  <a:solidFill>
                    <a:srgbClr val="F4F4F4"/>
                  </a:solidFill>
                  <a:latin typeface="Poppins Bold"/>
                </a:rPr>
                <a:t>STEP TWO - MEASURE</a:t>
              </a:r>
            </a:p>
          </p:txBody>
        </p:sp>
        <p:sp>
          <p:nvSpPr>
            <p:cNvPr name="TextBox 14" id="14"/>
            <p:cNvSpPr txBox="true"/>
            <p:nvPr/>
          </p:nvSpPr>
          <p:spPr>
            <a:xfrm rot="0">
              <a:off x="0" y="884480"/>
              <a:ext cx="8477280" cy="1317620"/>
            </a:xfrm>
            <a:prstGeom prst="rect">
              <a:avLst/>
            </a:prstGeom>
          </p:spPr>
          <p:txBody>
            <a:bodyPr anchor="t" rtlCol="false" tIns="0" lIns="0" bIns="0" rIns="0">
              <a:spAutoFit/>
            </a:bodyPr>
            <a:lstStyle/>
            <a:p>
              <a:pPr algn="l" marL="404842" indent="-202421" lvl="1">
                <a:lnSpc>
                  <a:spcPts val="2625"/>
                </a:lnSpc>
                <a:buFont typeface="Arial"/>
                <a:buChar char="•"/>
              </a:pPr>
              <a:r>
                <a:rPr lang="en-US" sz="1875">
                  <a:solidFill>
                    <a:srgbClr val="F4F4F4"/>
                  </a:solidFill>
                  <a:latin typeface="Poppins Light"/>
                </a:rPr>
                <a:t>Obtain some numbers about predicted amount of recyclable materials </a:t>
              </a:r>
              <a:r>
                <a:rPr lang="en-US" sz="1875">
                  <a:solidFill>
                    <a:srgbClr val="F4F4F4"/>
                  </a:solidFill>
                  <a:latin typeface="Poppins Light"/>
                </a:rPr>
                <a:t>and monetary benefit for hospital.</a:t>
              </a:r>
            </a:p>
          </p:txBody>
        </p:sp>
      </p:grpSp>
      <p:grpSp>
        <p:nvGrpSpPr>
          <p:cNvPr name="Group 15" id="15"/>
          <p:cNvGrpSpPr/>
          <p:nvPr/>
        </p:nvGrpSpPr>
        <p:grpSpPr>
          <a:xfrm rot="0">
            <a:off x="1288981" y="7320179"/>
            <a:ext cx="6357960" cy="1651575"/>
            <a:chOff x="0" y="0"/>
            <a:chExt cx="8477280" cy="2202100"/>
          </a:xfrm>
        </p:grpSpPr>
        <p:sp>
          <p:nvSpPr>
            <p:cNvPr name="AutoShape 16" id="16"/>
            <p:cNvSpPr/>
            <p:nvPr/>
          </p:nvSpPr>
          <p:spPr>
            <a:xfrm rot="0">
              <a:off x="0" y="0"/>
              <a:ext cx="3267866" cy="0"/>
            </a:xfrm>
            <a:prstGeom prst="line">
              <a:avLst/>
            </a:prstGeom>
            <a:ln cap="rnd" w="38100">
              <a:solidFill>
                <a:srgbClr val="F4F4F4"/>
              </a:solidFill>
              <a:prstDash val="solid"/>
              <a:headEnd type="none" len="sm" w="sm"/>
              <a:tailEnd type="none" len="sm" w="sm"/>
            </a:ln>
          </p:spPr>
        </p:sp>
        <p:sp>
          <p:nvSpPr>
            <p:cNvPr name="TextBox 17" id="17"/>
            <p:cNvSpPr txBox="true"/>
            <p:nvPr/>
          </p:nvSpPr>
          <p:spPr>
            <a:xfrm rot="0">
              <a:off x="0" y="239470"/>
              <a:ext cx="7814811" cy="622723"/>
            </a:xfrm>
            <a:prstGeom prst="rect">
              <a:avLst/>
            </a:prstGeom>
          </p:spPr>
          <p:txBody>
            <a:bodyPr anchor="t" rtlCol="false" tIns="0" lIns="0" bIns="0" rIns="0">
              <a:spAutoFit/>
            </a:bodyPr>
            <a:lstStyle/>
            <a:p>
              <a:pPr algn="l" marL="0" indent="0" lvl="0">
                <a:lnSpc>
                  <a:spcPts val="3919"/>
                </a:lnSpc>
                <a:spcBef>
                  <a:spcPct val="0"/>
                </a:spcBef>
              </a:pPr>
              <a:r>
                <a:rPr lang="en-US" sz="2800">
                  <a:solidFill>
                    <a:srgbClr val="F4F4F4"/>
                  </a:solidFill>
                  <a:latin typeface="Poppins Bold"/>
                </a:rPr>
                <a:t>STEP THREE - FIND ALLIES</a:t>
              </a:r>
            </a:p>
          </p:txBody>
        </p:sp>
        <p:sp>
          <p:nvSpPr>
            <p:cNvPr name="TextBox 18" id="18"/>
            <p:cNvSpPr txBox="true"/>
            <p:nvPr/>
          </p:nvSpPr>
          <p:spPr>
            <a:xfrm rot="0">
              <a:off x="0" y="884480"/>
              <a:ext cx="8477280" cy="1317620"/>
            </a:xfrm>
            <a:prstGeom prst="rect">
              <a:avLst/>
            </a:prstGeom>
          </p:spPr>
          <p:txBody>
            <a:bodyPr anchor="t" rtlCol="false" tIns="0" lIns="0" bIns="0" rIns="0">
              <a:spAutoFit/>
            </a:bodyPr>
            <a:lstStyle/>
            <a:p>
              <a:pPr algn="l" marL="404842" indent="-202421" lvl="1">
                <a:lnSpc>
                  <a:spcPts val="2625"/>
                </a:lnSpc>
                <a:buFont typeface="Arial"/>
                <a:buChar char="•"/>
              </a:pPr>
              <a:r>
                <a:rPr lang="en-US" sz="1875">
                  <a:solidFill>
                    <a:srgbClr val="F4F4F4"/>
                  </a:solidFill>
                  <a:latin typeface="Poppins Light"/>
                </a:rPr>
                <a:t>• Find the persons in your hospital that will help you (lead nurses, </a:t>
              </a:r>
              <a:r>
                <a:rPr lang="en-US" sz="1875">
                  <a:solidFill>
                    <a:srgbClr val="F4F4F4"/>
                  </a:solidFill>
                  <a:latin typeface="Poppins Light"/>
                </a:rPr>
                <a:t>residents, administration, engineering…)</a:t>
              </a:r>
            </a:p>
          </p:txBody>
        </p:sp>
      </p:grpSp>
      <p:grpSp>
        <p:nvGrpSpPr>
          <p:cNvPr name="Group 19" id="19"/>
          <p:cNvGrpSpPr/>
          <p:nvPr/>
        </p:nvGrpSpPr>
        <p:grpSpPr>
          <a:xfrm rot="0">
            <a:off x="14448342" y="7580734"/>
            <a:ext cx="1525166" cy="1525166"/>
            <a:chOff x="0" y="0"/>
            <a:chExt cx="1913890" cy="1913890"/>
          </a:xfrm>
        </p:grpSpPr>
        <p:sp>
          <p:nvSpPr>
            <p:cNvPr name="Freeform 20" id="20"/>
            <p:cNvSpPr/>
            <p:nvPr/>
          </p:nvSpPr>
          <p:spPr>
            <a:xfrm>
              <a:off x="0" y="0"/>
              <a:ext cx="1913890" cy="1913890"/>
            </a:xfrm>
            <a:custGeom>
              <a:avLst/>
              <a:gdLst/>
              <a:ahLst/>
              <a:cxnLst/>
              <a:rect r="r" b="b" t="t" l="l"/>
              <a:pathLst>
                <a:path h="1913890" w="1913890">
                  <a:moveTo>
                    <a:pt x="0" y="0"/>
                  </a:moveTo>
                  <a:lnTo>
                    <a:pt x="1913890" y="0"/>
                  </a:lnTo>
                  <a:lnTo>
                    <a:pt x="1913890" y="1913890"/>
                  </a:lnTo>
                  <a:lnTo>
                    <a:pt x="0" y="1913890"/>
                  </a:lnTo>
                  <a:close/>
                </a:path>
              </a:pathLst>
            </a:custGeom>
            <a:solidFill>
              <a:srgbClr val="BAE8ED"/>
            </a:solidFill>
          </p:spPr>
        </p:sp>
      </p:grpSp>
      <p:pic>
        <p:nvPicPr>
          <p:cNvPr name="Picture 21" id="21"/>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true" flipV="false" rot="0">
            <a:off x="13684897" y="7570936"/>
            <a:ext cx="778646" cy="1534964"/>
          </a:xfrm>
          <a:prstGeom prst="rect">
            <a:avLst/>
          </a:prstGeom>
        </p:spPr>
      </p:pic>
      <p:pic>
        <p:nvPicPr>
          <p:cNvPr name="Picture 22" id="22"/>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4463543" y="6053370"/>
            <a:ext cx="1509965" cy="1509965"/>
          </a:xfrm>
          <a:prstGeom prst="rect">
            <a:avLst/>
          </a:prstGeom>
        </p:spPr>
      </p:pic>
      <p:pic>
        <p:nvPicPr>
          <p:cNvPr name="Picture 23" id="23"/>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true" flipV="false" rot="0">
            <a:off x="14613337" y="7580734"/>
            <a:ext cx="1195175" cy="1525166"/>
          </a:xfrm>
          <a:prstGeom prst="rect">
            <a:avLst/>
          </a:prstGeom>
        </p:spPr>
      </p:pic>
      <p:pic>
        <p:nvPicPr>
          <p:cNvPr name="Picture 24" id="24"/>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true" flipV="false" rot="0">
            <a:off x="15973508" y="6070769"/>
            <a:ext cx="1285792" cy="3035131"/>
          </a:xfrm>
          <a:prstGeom prst="rect">
            <a:avLst/>
          </a:prstGeom>
        </p:spPr>
      </p:pic>
    </p:spTree>
  </p:cSld>
  <p:clrMapOvr>
    <a:masterClrMapping/>
  </p:clrMapOvr>
</p:sld>
</file>

<file path=ppt/slides/slide9.xml><?xml version="1.0" encoding="utf-8"?>
<p:sld xmlns:p="http://schemas.openxmlformats.org/presentationml/2006/main" xmlns:a="http://schemas.openxmlformats.org/drawingml/2006/main">
  <p:cSld>
    <p:bg>
      <p:bgPr>
        <a:solidFill>
          <a:srgbClr val="F4F4F4"/>
        </a:solidFill>
      </p:bgPr>
    </p:bg>
    <p:spTree>
      <p:nvGrpSpPr>
        <p:cNvPr id="1" name=""/>
        <p:cNvGrpSpPr/>
        <p:nvPr/>
      </p:nvGrpSpPr>
      <p:grpSpPr>
        <a:xfrm>
          <a:off x="0" y="0"/>
          <a:ext cx="0" cy="0"/>
          <a:chOff x="0" y="0"/>
          <a:chExt cx="0" cy="0"/>
        </a:xfrm>
      </p:grpSpPr>
      <p:sp>
        <p:nvSpPr>
          <p:cNvPr name="TextBox 2" id="2"/>
          <p:cNvSpPr txBox="true"/>
          <p:nvPr/>
        </p:nvSpPr>
        <p:spPr>
          <a:xfrm rot="0">
            <a:off x="1288981" y="1052963"/>
            <a:ext cx="8550885" cy="1764665"/>
          </a:xfrm>
          <a:prstGeom prst="rect">
            <a:avLst/>
          </a:prstGeom>
        </p:spPr>
        <p:txBody>
          <a:bodyPr anchor="t" rtlCol="false" tIns="0" lIns="0" bIns="0" rIns="0">
            <a:spAutoFit/>
          </a:bodyPr>
          <a:lstStyle/>
          <a:p>
            <a:pPr>
              <a:lnSpc>
                <a:spcPts val="7000"/>
              </a:lnSpc>
            </a:pPr>
            <a:r>
              <a:rPr lang="en-US" sz="5600" spc="84">
                <a:solidFill>
                  <a:srgbClr val="19486A"/>
                </a:solidFill>
                <a:latin typeface="Poppins Bold"/>
              </a:rPr>
              <a:t>Anaesthesiologist's</a:t>
            </a:r>
          </a:p>
          <a:p>
            <a:pPr>
              <a:lnSpc>
                <a:spcPts val="7000"/>
              </a:lnSpc>
            </a:pPr>
            <a:r>
              <a:rPr lang="en-US" sz="5600" spc="84">
                <a:solidFill>
                  <a:srgbClr val="19486A"/>
                </a:solidFill>
                <a:latin typeface="Poppins Bold"/>
              </a:rPr>
              <a:t>responsibilities</a:t>
            </a:r>
          </a:p>
        </p:txBody>
      </p:sp>
      <p:sp>
        <p:nvSpPr>
          <p:cNvPr name="TextBox 3" id="3"/>
          <p:cNvSpPr txBox="true"/>
          <p:nvPr/>
        </p:nvSpPr>
        <p:spPr>
          <a:xfrm rot="0">
            <a:off x="1288981" y="9067800"/>
            <a:ext cx="5078995" cy="266700"/>
          </a:xfrm>
          <a:prstGeom prst="rect">
            <a:avLst/>
          </a:prstGeom>
        </p:spPr>
        <p:txBody>
          <a:bodyPr anchor="t" rtlCol="false" tIns="0" lIns="0" bIns="0" rIns="0">
            <a:spAutoFit/>
          </a:bodyPr>
          <a:lstStyle/>
          <a:p>
            <a:pPr>
              <a:lnSpc>
                <a:spcPts val="2100"/>
              </a:lnSpc>
              <a:spcBef>
                <a:spcPct val="0"/>
              </a:spcBef>
            </a:pPr>
            <a:r>
              <a:rPr lang="en-US" sz="1500">
                <a:solidFill>
                  <a:srgbClr val="000000"/>
                </a:solidFill>
                <a:latin typeface="Poppins Light"/>
              </a:rPr>
              <a:t>ESAIC</a:t>
            </a:r>
          </a:p>
        </p:txBody>
      </p:sp>
      <p:sp>
        <p:nvSpPr>
          <p:cNvPr name="AutoShape 4" id="4"/>
          <p:cNvSpPr/>
          <p:nvPr/>
        </p:nvSpPr>
        <p:spPr>
          <a:xfrm rot="0">
            <a:off x="6592749" y="9210675"/>
            <a:ext cx="11695266" cy="0"/>
          </a:xfrm>
          <a:prstGeom prst="line">
            <a:avLst/>
          </a:prstGeom>
          <a:ln cap="rnd" w="9525">
            <a:solidFill>
              <a:srgbClr val="000000"/>
            </a:solidFill>
            <a:prstDash val="solid"/>
            <a:headEnd type="none" len="sm" w="sm"/>
            <a:tailEnd type="none" len="sm" w="sm"/>
          </a:ln>
        </p:spPr>
      </p:sp>
      <p:sp>
        <p:nvSpPr>
          <p:cNvPr name="AutoShape 5" id="5"/>
          <p:cNvSpPr/>
          <p:nvPr/>
        </p:nvSpPr>
        <p:spPr>
          <a:xfrm rot="0">
            <a:off x="1288981" y="3163011"/>
            <a:ext cx="2450899" cy="0"/>
          </a:xfrm>
          <a:prstGeom prst="line">
            <a:avLst/>
          </a:prstGeom>
          <a:ln cap="rnd" w="28575">
            <a:solidFill>
              <a:srgbClr val="343436"/>
            </a:solidFill>
            <a:prstDash val="solid"/>
            <a:headEnd type="none" len="sm" w="sm"/>
            <a:tailEnd type="none" len="sm" w="sm"/>
          </a:ln>
        </p:spPr>
      </p:sp>
      <p:sp>
        <p:nvSpPr>
          <p:cNvPr name="TextBox 6" id="6"/>
          <p:cNvSpPr txBox="true"/>
          <p:nvPr/>
        </p:nvSpPr>
        <p:spPr>
          <a:xfrm rot="0">
            <a:off x="1288981" y="3328326"/>
            <a:ext cx="6064366" cy="481330"/>
          </a:xfrm>
          <a:prstGeom prst="rect">
            <a:avLst/>
          </a:prstGeom>
        </p:spPr>
        <p:txBody>
          <a:bodyPr anchor="t" rtlCol="false" tIns="0" lIns="0" bIns="0" rIns="0">
            <a:spAutoFit/>
          </a:bodyPr>
          <a:lstStyle/>
          <a:p>
            <a:pPr algn="l" marL="0" indent="0" lvl="0">
              <a:lnSpc>
                <a:spcPts val="3919"/>
              </a:lnSpc>
              <a:spcBef>
                <a:spcPct val="0"/>
              </a:spcBef>
            </a:pPr>
            <a:r>
              <a:rPr lang="en-US" sz="2800">
                <a:solidFill>
                  <a:srgbClr val="343436"/>
                </a:solidFill>
                <a:latin typeface="Poppins Bold"/>
              </a:rPr>
              <a:t>Drugs:</a:t>
            </a:r>
          </a:p>
        </p:txBody>
      </p:sp>
      <p:sp>
        <p:nvSpPr>
          <p:cNvPr name="TextBox 7" id="7"/>
          <p:cNvSpPr txBox="true"/>
          <p:nvPr/>
        </p:nvSpPr>
        <p:spPr>
          <a:xfrm rot="0">
            <a:off x="1288981" y="3814465"/>
            <a:ext cx="7532337" cy="1333497"/>
          </a:xfrm>
          <a:prstGeom prst="rect">
            <a:avLst/>
          </a:prstGeom>
        </p:spPr>
        <p:txBody>
          <a:bodyPr anchor="t" rtlCol="false" tIns="0" lIns="0" bIns="0" rIns="0">
            <a:spAutoFit/>
          </a:bodyPr>
          <a:lstStyle/>
          <a:p>
            <a:pPr marL="404842" indent="-202421" lvl="1">
              <a:lnSpc>
                <a:spcPts val="2625"/>
              </a:lnSpc>
              <a:buFont typeface="Arial"/>
              <a:buChar char="•"/>
            </a:pPr>
            <a:r>
              <a:rPr lang="en-US" sz="1875">
                <a:solidFill>
                  <a:srgbClr val="343436"/>
                </a:solidFill>
                <a:latin typeface="Poppins Light Bold"/>
              </a:rPr>
              <a:t>Reduce drug wastage : 7 to 94% of the loaded drugs are waste</a:t>
            </a:r>
          </a:p>
          <a:p>
            <a:pPr marL="404842" indent="-202421" lvl="1">
              <a:lnSpc>
                <a:spcPts val="2625"/>
              </a:lnSpc>
              <a:buFont typeface="Arial"/>
              <a:buChar char="•"/>
            </a:pPr>
            <a:r>
              <a:rPr lang="en-US" sz="1875">
                <a:solidFill>
                  <a:srgbClr val="343436"/>
                </a:solidFill>
                <a:latin typeface="Poppins Light Bold"/>
              </a:rPr>
              <a:t>Use pre-filled syringes when possible</a:t>
            </a:r>
          </a:p>
          <a:p>
            <a:pPr algn="l" marL="404842" indent="-202421" lvl="1">
              <a:lnSpc>
                <a:spcPts val="2625"/>
              </a:lnSpc>
              <a:buFont typeface="Arial"/>
              <a:buChar char="•"/>
            </a:pPr>
            <a:r>
              <a:rPr lang="en-US" sz="1875">
                <a:solidFill>
                  <a:srgbClr val="343436"/>
                </a:solidFill>
                <a:latin typeface="Poppins Light Bold"/>
              </a:rPr>
              <a:t>Do not spill drugs in the sink</a:t>
            </a:r>
          </a:p>
        </p:txBody>
      </p:sp>
      <p:sp>
        <p:nvSpPr>
          <p:cNvPr name="AutoShape 8" id="8"/>
          <p:cNvSpPr/>
          <p:nvPr/>
        </p:nvSpPr>
        <p:spPr>
          <a:xfrm rot="0">
            <a:off x="1288981" y="5611001"/>
            <a:ext cx="2450899" cy="0"/>
          </a:xfrm>
          <a:prstGeom prst="line">
            <a:avLst/>
          </a:prstGeom>
          <a:ln cap="rnd" w="28575">
            <a:solidFill>
              <a:srgbClr val="343436"/>
            </a:solidFill>
            <a:prstDash val="solid"/>
            <a:headEnd type="none" len="sm" w="sm"/>
            <a:tailEnd type="none" len="sm" w="sm"/>
          </a:ln>
        </p:spPr>
      </p:sp>
      <p:sp>
        <p:nvSpPr>
          <p:cNvPr name="TextBox 9" id="9"/>
          <p:cNvSpPr txBox="true"/>
          <p:nvPr/>
        </p:nvSpPr>
        <p:spPr>
          <a:xfrm rot="0">
            <a:off x="1288981" y="5776316"/>
            <a:ext cx="6064366" cy="481330"/>
          </a:xfrm>
          <a:prstGeom prst="rect">
            <a:avLst/>
          </a:prstGeom>
        </p:spPr>
        <p:txBody>
          <a:bodyPr anchor="t" rtlCol="false" tIns="0" lIns="0" bIns="0" rIns="0">
            <a:spAutoFit/>
          </a:bodyPr>
          <a:lstStyle/>
          <a:p>
            <a:pPr algn="l" marL="0" indent="0" lvl="0">
              <a:lnSpc>
                <a:spcPts val="3919"/>
              </a:lnSpc>
              <a:spcBef>
                <a:spcPct val="0"/>
              </a:spcBef>
            </a:pPr>
            <a:r>
              <a:rPr lang="en-US" sz="2800">
                <a:solidFill>
                  <a:srgbClr val="343436"/>
                </a:solidFill>
                <a:latin typeface="Poppins Bold"/>
              </a:rPr>
              <a:t>Devices:</a:t>
            </a:r>
          </a:p>
        </p:txBody>
      </p:sp>
      <p:sp>
        <p:nvSpPr>
          <p:cNvPr name="TextBox 10" id="10"/>
          <p:cNvSpPr txBox="true"/>
          <p:nvPr/>
        </p:nvSpPr>
        <p:spPr>
          <a:xfrm rot="0">
            <a:off x="1288981" y="6262455"/>
            <a:ext cx="7855019" cy="2333622"/>
          </a:xfrm>
          <a:prstGeom prst="rect">
            <a:avLst/>
          </a:prstGeom>
        </p:spPr>
        <p:txBody>
          <a:bodyPr anchor="t" rtlCol="false" tIns="0" lIns="0" bIns="0" rIns="0">
            <a:spAutoFit/>
          </a:bodyPr>
          <a:lstStyle/>
          <a:p>
            <a:pPr marL="404842" indent="-202421" lvl="1">
              <a:lnSpc>
                <a:spcPts val="2625"/>
              </a:lnSpc>
              <a:buFont typeface="Arial"/>
              <a:buChar char="•"/>
            </a:pPr>
            <a:r>
              <a:rPr lang="en-US" sz="1875">
                <a:solidFill>
                  <a:srgbClr val="343436"/>
                </a:solidFill>
                <a:latin typeface="Poppins Light Bold"/>
              </a:rPr>
              <a:t>Reduce wasted (opened and unused) disposable supplies</a:t>
            </a:r>
          </a:p>
          <a:p>
            <a:pPr marL="404842" indent="-202421" lvl="1">
              <a:lnSpc>
                <a:spcPts val="2625"/>
              </a:lnSpc>
              <a:buFont typeface="Arial"/>
              <a:buChar char="•"/>
            </a:pPr>
            <a:r>
              <a:rPr lang="en-US" sz="1875">
                <a:solidFill>
                  <a:srgbClr val="343436"/>
                </a:solidFill>
                <a:latin typeface="Poppins Light Bold"/>
              </a:rPr>
              <a:t>Pre-condition the purchase of disposable OR equipment in the collection and recycling of the used material</a:t>
            </a:r>
          </a:p>
          <a:p>
            <a:pPr marL="404842" indent="-202421" lvl="1">
              <a:lnSpc>
                <a:spcPts val="2625"/>
              </a:lnSpc>
              <a:buFont typeface="Arial"/>
              <a:buChar char="•"/>
            </a:pPr>
            <a:r>
              <a:rPr lang="en-US" sz="1875">
                <a:solidFill>
                  <a:srgbClr val="343436"/>
                </a:solidFill>
                <a:latin typeface="Poppins Light Bold"/>
              </a:rPr>
              <a:t>Choose devices depending on their life cycle</a:t>
            </a:r>
          </a:p>
          <a:p>
            <a:pPr marL="404842" indent="-202421" lvl="1">
              <a:lnSpc>
                <a:spcPts val="2625"/>
              </a:lnSpc>
              <a:buFont typeface="Arial"/>
              <a:buChar char="•"/>
            </a:pPr>
            <a:r>
              <a:rPr lang="en-US" sz="1875">
                <a:solidFill>
                  <a:srgbClr val="343436"/>
                </a:solidFill>
                <a:latin typeface="Poppins Light Bold"/>
              </a:rPr>
              <a:t>Favour reusable devices</a:t>
            </a:r>
          </a:p>
          <a:p>
            <a:pPr marL="404842" indent="-202421" lvl="1">
              <a:lnSpc>
                <a:spcPts val="2625"/>
              </a:lnSpc>
              <a:buFont typeface="Arial"/>
              <a:buChar char="•"/>
            </a:pPr>
            <a:r>
              <a:rPr lang="en-US" sz="1875">
                <a:solidFill>
                  <a:srgbClr val="343436"/>
                </a:solidFill>
                <a:latin typeface="Poppins Light Bold"/>
              </a:rPr>
              <a:t>Refuse devices with batteries</a:t>
            </a:r>
          </a:p>
          <a:p>
            <a:pPr algn="l" marL="404842" indent="-202421" lvl="1">
              <a:lnSpc>
                <a:spcPts val="2625"/>
              </a:lnSpc>
              <a:buFont typeface="Arial"/>
              <a:buChar char="•"/>
            </a:pPr>
            <a:r>
              <a:rPr lang="en-US" sz="1875">
                <a:solidFill>
                  <a:srgbClr val="343436"/>
                </a:solidFill>
                <a:latin typeface="Poppins Light Bold"/>
              </a:rPr>
              <a:t>Make sure plastic devices / wraps do not contain phtalates</a:t>
            </a:r>
          </a:p>
        </p:txBody>
      </p:sp>
      <p:grpSp>
        <p:nvGrpSpPr>
          <p:cNvPr name="Group 11" id="11"/>
          <p:cNvGrpSpPr/>
          <p:nvPr/>
        </p:nvGrpSpPr>
        <p:grpSpPr>
          <a:xfrm rot="0">
            <a:off x="10212523" y="2320074"/>
            <a:ext cx="6228959" cy="2985075"/>
            <a:chOff x="0" y="0"/>
            <a:chExt cx="8305279" cy="3980100"/>
          </a:xfrm>
        </p:grpSpPr>
        <p:sp>
          <p:nvSpPr>
            <p:cNvPr name="AutoShape 12" id="12"/>
            <p:cNvSpPr/>
            <p:nvPr/>
          </p:nvSpPr>
          <p:spPr>
            <a:xfrm rot="0">
              <a:off x="0" y="0"/>
              <a:ext cx="3267866" cy="0"/>
            </a:xfrm>
            <a:prstGeom prst="line">
              <a:avLst/>
            </a:prstGeom>
            <a:ln cap="rnd" w="38100">
              <a:solidFill>
                <a:srgbClr val="343436"/>
              </a:solidFill>
              <a:prstDash val="solid"/>
              <a:headEnd type="none" len="sm" w="sm"/>
              <a:tailEnd type="none" len="sm" w="sm"/>
            </a:ln>
          </p:spPr>
        </p:sp>
        <p:sp>
          <p:nvSpPr>
            <p:cNvPr name="TextBox 13" id="13"/>
            <p:cNvSpPr txBox="true"/>
            <p:nvPr/>
          </p:nvSpPr>
          <p:spPr>
            <a:xfrm rot="0">
              <a:off x="0" y="239470"/>
              <a:ext cx="8085821" cy="622723"/>
            </a:xfrm>
            <a:prstGeom prst="rect">
              <a:avLst/>
            </a:prstGeom>
          </p:spPr>
          <p:txBody>
            <a:bodyPr anchor="t" rtlCol="false" tIns="0" lIns="0" bIns="0" rIns="0">
              <a:spAutoFit/>
            </a:bodyPr>
            <a:lstStyle/>
            <a:p>
              <a:pPr algn="l" marL="0" indent="0" lvl="0">
                <a:lnSpc>
                  <a:spcPts val="3919"/>
                </a:lnSpc>
                <a:spcBef>
                  <a:spcPct val="0"/>
                </a:spcBef>
              </a:pPr>
              <a:r>
                <a:rPr lang="en-US" sz="2800">
                  <a:solidFill>
                    <a:srgbClr val="343436"/>
                  </a:solidFill>
                  <a:latin typeface="Poppins Bold"/>
                </a:rPr>
                <a:t>Energy: Turn off</a:t>
              </a:r>
            </a:p>
          </p:txBody>
        </p:sp>
        <p:sp>
          <p:nvSpPr>
            <p:cNvPr name="TextBox 14" id="14"/>
            <p:cNvSpPr txBox="true"/>
            <p:nvPr/>
          </p:nvSpPr>
          <p:spPr>
            <a:xfrm rot="0">
              <a:off x="0" y="884480"/>
              <a:ext cx="8305279" cy="3095620"/>
            </a:xfrm>
            <a:prstGeom prst="rect">
              <a:avLst/>
            </a:prstGeom>
          </p:spPr>
          <p:txBody>
            <a:bodyPr anchor="t" rtlCol="false" tIns="0" lIns="0" bIns="0" rIns="0">
              <a:spAutoFit/>
            </a:bodyPr>
            <a:lstStyle/>
            <a:p>
              <a:pPr marL="404842" indent="-202421" lvl="1">
                <a:lnSpc>
                  <a:spcPts val="2625"/>
                </a:lnSpc>
                <a:buFont typeface="Arial"/>
                <a:buChar char="•"/>
              </a:pPr>
              <a:r>
                <a:rPr lang="en-US" sz="1875">
                  <a:solidFill>
                    <a:srgbClr val="343436"/>
                  </a:solidFill>
                  <a:latin typeface="Poppins Light Bold"/>
                </a:rPr>
                <a:t>Lights</a:t>
              </a:r>
            </a:p>
            <a:p>
              <a:pPr marL="404842" indent="-202421" lvl="1">
                <a:lnSpc>
                  <a:spcPts val="2625"/>
                </a:lnSpc>
                <a:buFont typeface="Arial"/>
                <a:buChar char="•"/>
              </a:pPr>
              <a:r>
                <a:rPr lang="en-US" sz="1875">
                  <a:solidFill>
                    <a:srgbClr val="343436"/>
                  </a:solidFill>
                  <a:latin typeface="Poppins Light Bold"/>
                </a:rPr>
                <a:t>Computers and all electronic devices</a:t>
              </a:r>
            </a:p>
            <a:p>
              <a:pPr marL="404842" indent="-202421" lvl="1">
                <a:lnSpc>
                  <a:spcPts val="2625"/>
                </a:lnSpc>
                <a:buFont typeface="Arial"/>
                <a:buChar char="•"/>
              </a:pPr>
              <a:r>
                <a:rPr lang="en-US" sz="1875">
                  <a:solidFill>
                    <a:srgbClr val="343436"/>
                  </a:solidFill>
                  <a:latin typeface="Poppins Light Bold"/>
                </a:rPr>
                <a:t>Respirators and all electric devices</a:t>
              </a:r>
            </a:p>
            <a:p>
              <a:pPr marL="404842" indent="-202421" lvl="1">
                <a:lnSpc>
                  <a:spcPts val="2625"/>
                </a:lnSpc>
                <a:buFont typeface="Arial"/>
                <a:buChar char="•"/>
              </a:pPr>
              <a:r>
                <a:rPr lang="en-US" sz="1875">
                  <a:solidFill>
                    <a:srgbClr val="343436"/>
                  </a:solidFill>
                  <a:latin typeface="Poppins Light Bold"/>
                </a:rPr>
                <a:t>OR lights</a:t>
              </a:r>
            </a:p>
            <a:p>
              <a:pPr marL="404842" indent="-202421" lvl="1">
                <a:lnSpc>
                  <a:spcPts val="2625"/>
                </a:lnSpc>
                <a:buFont typeface="Arial"/>
                <a:buChar char="•"/>
              </a:pPr>
              <a:r>
                <a:rPr lang="en-US" sz="1875">
                  <a:solidFill>
                    <a:srgbClr val="343436"/>
                  </a:solidFill>
                  <a:latin typeface="Poppins Light Bold"/>
                </a:rPr>
                <a:t>Ventilation, the temperature in the OR set at an optimal</a:t>
              </a:r>
            </a:p>
            <a:p>
              <a:pPr algn="l" marL="404842" indent="-202421" lvl="1">
                <a:lnSpc>
                  <a:spcPts val="2625"/>
                </a:lnSpc>
                <a:buFont typeface="Arial"/>
                <a:buChar char="•"/>
              </a:pPr>
              <a:r>
                <a:rPr lang="en-US" sz="1875">
                  <a:solidFill>
                    <a:srgbClr val="343436"/>
                  </a:solidFill>
                  <a:latin typeface="Poppins Light Bold"/>
                </a:rPr>
                <a:t>level allowing decontamination and safety</a:t>
              </a:r>
            </a:p>
          </p:txBody>
        </p:sp>
      </p:grpSp>
      <p:sp>
        <p:nvSpPr>
          <p:cNvPr name="TextBox 15" id="15"/>
          <p:cNvSpPr txBox="true"/>
          <p:nvPr/>
        </p:nvSpPr>
        <p:spPr>
          <a:xfrm rot="0">
            <a:off x="10212523" y="1494801"/>
            <a:ext cx="7388840" cy="454782"/>
          </a:xfrm>
          <a:prstGeom prst="rect">
            <a:avLst/>
          </a:prstGeom>
        </p:spPr>
        <p:txBody>
          <a:bodyPr anchor="t" rtlCol="false" tIns="0" lIns="0" bIns="0" rIns="0">
            <a:spAutoFit/>
          </a:bodyPr>
          <a:lstStyle/>
          <a:p>
            <a:pPr>
              <a:lnSpc>
                <a:spcPts val="3808"/>
              </a:lnSpc>
              <a:spcBef>
                <a:spcPct val="0"/>
              </a:spcBef>
            </a:pPr>
            <a:r>
              <a:rPr lang="en-US" sz="2720" spc="40">
                <a:solidFill>
                  <a:srgbClr val="19486A"/>
                </a:solidFill>
                <a:latin typeface="Poppins Light Bold"/>
              </a:rPr>
              <a:t>Do not print the anaesthesia report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DAFTUZgR9vw</dc:identifier>
  <dcterms:modified xsi:type="dcterms:W3CDTF">2011-08-01T06:04:30Z</dcterms:modified>
  <cp:revision>1</cp:revision>
  <dc:title>Sustainability slides</dc:title>
</cp:coreProperties>
</file>